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71" r:id="rId2"/>
    <p:sldId id="256" r:id="rId3"/>
    <p:sldId id="274" r:id="rId4"/>
    <p:sldId id="276" r:id="rId5"/>
    <p:sldId id="277" r:id="rId6"/>
    <p:sldId id="278" r:id="rId7"/>
    <p:sldId id="279" r:id="rId8"/>
    <p:sldId id="280" r:id="rId9"/>
    <p:sldId id="282" r:id="rId10"/>
    <p:sldId id="281" r:id="rId11"/>
    <p:sldId id="283" r:id="rId12"/>
    <p:sldId id="284" r:id="rId13"/>
    <p:sldId id="275" r:id="rId14"/>
    <p:sldId id="288" r:id="rId15"/>
    <p:sldId id="285" r:id="rId16"/>
    <p:sldId id="289" r:id="rId17"/>
    <p:sldId id="290" r:id="rId18"/>
    <p:sldId id="287" r:id="rId19"/>
  </p:sldIdLst>
  <p:sldSz cx="17559338" cy="9875838"/>
  <p:notesSz cx="6858000" cy="9144000"/>
  <p:embeddedFontLst>
    <p:embeddedFont>
      <p:font typeface="PT Sa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1C11FB"/>
    <a:srgbClr val="21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CAE05-5710-4452-8178-B57201211FD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DC8B997-362C-4F1A-97CA-9A4784DB982F}">
      <dgm:prSet phldrT="[Texto]" custT="1"/>
      <dgm:spPr/>
      <dgm:t>
        <a:bodyPr/>
        <a:lstStyle/>
        <a:p>
          <a:r>
            <a:rPr lang="pt-BR" sz="2000" dirty="0" smtClean="0">
              <a:latin typeface="PT Sans" panose="020B0604020202020204" charset="0"/>
            </a:rPr>
            <a:t>Coeficiente </a:t>
          </a:r>
        </a:p>
        <a:p>
          <a:r>
            <a:rPr lang="pt-BR" sz="2000" dirty="0" smtClean="0">
              <a:latin typeface="PT Sans" panose="020B0604020202020204" charset="0"/>
            </a:rPr>
            <a:t>de correlação</a:t>
          </a:r>
          <a:endParaRPr lang="pt-BR" sz="2000" dirty="0">
            <a:latin typeface="PT Sans" panose="020B0604020202020204" charset="0"/>
          </a:endParaRPr>
        </a:p>
      </dgm:t>
    </dgm:pt>
    <dgm:pt modelId="{C226D3E1-B68F-4210-ACED-400E89D1006B}" type="parTrans" cxnId="{52611075-0C0A-4278-AC6B-8C25819539F9}">
      <dgm:prSet/>
      <dgm:spPr/>
      <dgm:t>
        <a:bodyPr/>
        <a:lstStyle/>
        <a:p>
          <a:endParaRPr lang="pt-BR"/>
        </a:p>
      </dgm:t>
    </dgm:pt>
    <dgm:pt modelId="{42CE087B-79F6-405B-A8F1-45C34DF68869}" type="sibTrans" cxnId="{52611075-0C0A-4278-AC6B-8C25819539F9}">
      <dgm:prSet/>
      <dgm:spPr/>
      <dgm:t>
        <a:bodyPr/>
        <a:lstStyle/>
        <a:p>
          <a:endParaRPr lang="pt-BR"/>
        </a:p>
      </dgm:t>
    </dgm:pt>
    <dgm:pt modelId="{F83BBC15-D1BB-4507-BF63-0C56CFFC91B5}">
      <dgm:prSet phldrT="[Texto]" custT="1"/>
      <dgm:spPr/>
      <dgm:t>
        <a:bodyPr/>
        <a:lstStyle/>
        <a:p>
          <a:r>
            <a:rPr lang="pt-BR" sz="2800" dirty="0" smtClean="0">
              <a:latin typeface="PT Sans" panose="020B0604020202020204" charset="0"/>
            </a:rPr>
            <a:t>Valores</a:t>
          </a:r>
        </a:p>
        <a:p>
          <a:r>
            <a:rPr lang="pt-BR" sz="2800" dirty="0" smtClean="0">
              <a:latin typeface="PT Sans" panose="020B0604020202020204" charset="0"/>
            </a:rPr>
            <a:t>Intermediários</a:t>
          </a:r>
          <a:endParaRPr lang="pt-BR" sz="2800" dirty="0">
            <a:latin typeface="PT Sans" panose="020B0604020202020204" charset="0"/>
          </a:endParaRPr>
        </a:p>
      </dgm:t>
    </dgm:pt>
    <dgm:pt modelId="{8A8C00D3-B115-4899-BDD6-30EC40A05D86}" type="parTrans" cxnId="{DDA8FCF3-6CEB-4FFF-B2E1-2AF5DB07CDEE}">
      <dgm:prSet/>
      <dgm:spPr/>
      <dgm:t>
        <a:bodyPr/>
        <a:lstStyle/>
        <a:p>
          <a:endParaRPr lang="pt-BR"/>
        </a:p>
      </dgm:t>
    </dgm:pt>
    <dgm:pt modelId="{112E168C-7C03-480C-A3D4-A62C232DF39B}" type="sibTrans" cxnId="{DDA8FCF3-6CEB-4FFF-B2E1-2AF5DB07CDEE}">
      <dgm:prSet/>
      <dgm:spPr/>
      <dgm:t>
        <a:bodyPr/>
        <a:lstStyle/>
        <a:p>
          <a:endParaRPr lang="pt-BR"/>
        </a:p>
      </dgm:t>
    </dgm:pt>
    <dgm:pt modelId="{0D44B052-B203-4438-9584-F238397A15DD}">
      <dgm:prSet phldrT="[Texto]" custT="1"/>
      <dgm:spPr/>
      <dgm:t>
        <a:bodyPr/>
        <a:lstStyle/>
        <a:p>
          <a:r>
            <a:rPr lang="pt-BR" sz="6000" dirty="0" smtClean="0">
              <a:latin typeface="PT Sans" panose="020B0604020202020204" charset="0"/>
            </a:rPr>
            <a:t>1 </a:t>
          </a:r>
          <a:r>
            <a:rPr lang="pt-BR" sz="2000" dirty="0" smtClean="0">
              <a:latin typeface="PT Sans" panose="020B0604020202020204" charset="0"/>
            </a:rPr>
            <a:t>máximo</a:t>
          </a:r>
          <a:endParaRPr lang="pt-BR" sz="2000" dirty="0">
            <a:latin typeface="PT Sans" panose="020B0604020202020204" charset="0"/>
          </a:endParaRPr>
        </a:p>
      </dgm:t>
    </dgm:pt>
    <dgm:pt modelId="{304585CA-952E-4BE6-B32D-26FC7F31D240}" type="parTrans" cxnId="{F9902B8C-B74A-4E04-ACCA-66C36B14F72D}">
      <dgm:prSet/>
      <dgm:spPr/>
      <dgm:t>
        <a:bodyPr/>
        <a:lstStyle/>
        <a:p>
          <a:endParaRPr lang="pt-BR"/>
        </a:p>
      </dgm:t>
    </dgm:pt>
    <dgm:pt modelId="{7008411A-BBA7-441B-AC6B-BE4D9643062F}" type="sibTrans" cxnId="{F9902B8C-B74A-4E04-ACCA-66C36B14F72D}">
      <dgm:prSet/>
      <dgm:spPr/>
      <dgm:t>
        <a:bodyPr/>
        <a:lstStyle/>
        <a:p>
          <a:endParaRPr lang="pt-BR"/>
        </a:p>
      </dgm:t>
    </dgm:pt>
    <dgm:pt modelId="{35C73F46-D302-48FB-9B9F-6CABA4A50E33}">
      <dgm:prSet phldrT="[Texto]" custT="1"/>
      <dgm:spPr/>
      <dgm:t>
        <a:bodyPr/>
        <a:lstStyle/>
        <a:p>
          <a:r>
            <a:rPr lang="pt-BR" sz="5900" dirty="0" smtClean="0"/>
            <a:t>-1</a:t>
          </a:r>
          <a:r>
            <a:rPr lang="pt-BR" sz="2000" dirty="0" smtClean="0">
              <a:latin typeface="PT Sans" panose="020B0604020202020204" charset="0"/>
            </a:rPr>
            <a:t>mínimo</a:t>
          </a:r>
          <a:endParaRPr lang="pt-BR" sz="2000" dirty="0">
            <a:latin typeface="PT Sans" panose="020B0604020202020204" charset="0"/>
          </a:endParaRPr>
        </a:p>
      </dgm:t>
    </dgm:pt>
    <dgm:pt modelId="{6B89C07B-AF16-4281-B70A-6CAC65475528}" type="sibTrans" cxnId="{C3C73B8A-1A70-4F12-9569-7F0F8E69548E}">
      <dgm:prSet/>
      <dgm:spPr/>
      <dgm:t>
        <a:bodyPr/>
        <a:lstStyle/>
        <a:p>
          <a:endParaRPr lang="pt-BR"/>
        </a:p>
      </dgm:t>
    </dgm:pt>
    <dgm:pt modelId="{CAB1634C-6DEC-4F28-BBA6-6A71FB198A1E}" type="parTrans" cxnId="{C3C73B8A-1A70-4F12-9569-7F0F8E69548E}">
      <dgm:prSet/>
      <dgm:spPr/>
      <dgm:t>
        <a:bodyPr/>
        <a:lstStyle/>
        <a:p>
          <a:endParaRPr lang="pt-BR"/>
        </a:p>
      </dgm:t>
    </dgm:pt>
    <dgm:pt modelId="{F5873299-2764-49D2-8667-AE2737162826}" type="pres">
      <dgm:prSet presAssocID="{758CAE05-5710-4452-8178-B57201211FD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29E021D-A95F-41AB-836B-69D2A01F869B}" type="pres">
      <dgm:prSet presAssocID="{CDC8B997-362C-4F1A-97CA-9A4784DB982F}" presName="hierRoot1" presStyleCnt="0">
        <dgm:presLayoutVars>
          <dgm:hierBranch val="init"/>
        </dgm:presLayoutVars>
      </dgm:prSet>
      <dgm:spPr/>
    </dgm:pt>
    <dgm:pt modelId="{01A7A356-C97E-449F-8F9C-F213C78F24B2}" type="pres">
      <dgm:prSet presAssocID="{CDC8B997-362C-4F1A-97CA-9A4784DB982F}" presName="rootComposite1" presStyleCnt="0"/>
      <dgm:spPr/>
    </dgm:pt>
    <dgm:pt modelId="{87FBCA35-84E4-4B4A-8547-6368DE83FFBF}" type="pres">
      <dgm:prSet presAssocID="{CDC8B997-362C-4F1A-97CA-9A4784DB982F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4DBC7DB-CAD0-4A1F-A35B-6D053CFBB9AC}" type="pres">
      <dgm:prSet presAssocID="{CDC8B997-362C-4F1A-97CA-9A4784DB982F}" presName="topArc1" presStyleLbl="parChTrans1D1" presStyleIdx="0" presStyleCnt="8"/>
      <dgm:spPr/>
    </dgm:pt>
    <dgm:pt modelId="{D0F35B0C-5881-41C3-B3EC-C278ACBAA2F8}" type="pres">
      <dgm:prSet presAssocID="{CDC8B997-362C-4F1A-97CA-9A4784DB982F}" presName="bottomArc1" presStyleLbl="parChTrans1D1" presStyleIdx="1" presStyleCnt="8"/>
      <dgm:spPr/>
    </dgm:pt>
    <dgm:pt modelId="{EA7A8CF8-8510-408B-BF80-65193E54742C}" type="pres">
      <dgm:prSet presAssocID="{CDC8B997-362C-4F1A-97CA-9A4784DB982F}" presName="topConnNode1" presStyleLbl="node1" presStyleIdx="0" presStyleCnt="0"/>
      <dgm:spPr/>
      <dgm:t>
        <a:bodyPr/>
        <a:lstStyle/>
        <a:p>
          <a:endParaRPr lang="pt-BR"/>
        </a:p>
      </dgm:t>
    </dgm:pt>
    <dgm:pt modelId="{3B79152A-A803-4D13-959D-190B530C979F}" type="pres">
      <dgm:prSet presAssocID="{CDC8B997-362C-4F1A-97CA-9A4784DB982F}" presName="hierChild2" presStyleCnt="0"/>
      <dgm:spPr/>
    </dgm:pt>
    <dgm:pt modelId="{51BA6B6B-D2EC-4B1A-A2BF-D4AAB74151F0}" type="pres">
      <dgm:prSet presAssocID="{CAB1634C-6DEC-4F28-BBA6-6A71FB198A1E}" presName="Name28" presStyleLbl="parChTrans1D2" presStyleIdx="0" presStyleCnt="3"/>
      <dgm:spPr/>
      <dgm:t>
        <a:bodyPr/>
        <a:lstStyle/>
        <a:p>
          <a:endParaRPr lang="pt-BR"/>
        </a:p>
      </dgm:t>
    </dgm:pt>
    <dgm:pt modelId="{5DA3CDCC-ECE1-4B59-85EC-7DF42B7865AD}" type="pres">
      <dgm:prSet presAssocID="{35C73F46-D302-48FB-9B9F-6CABA4A50E33}" presName="hierRoot2" presStyleCnt="0">
        <dgm:presLayoutVars>
          <dgm:hierBranch val="init"/>
        </dgm:presLayoutVars>
      </dgm:prSet>
      <dgm:spPr/>
    </dgm:pt>
    <dgm:pt modelId="{332FBD4F-D832-4543-97A2-511B613F9D6D}" type="pres">
      <dgm:prSet presAssocID="{35C73F46-D302-48FB-9B9F-6CABA4A50E33}" presName="rootComposite2" presStyleCnt="0"/>
      <dgm:spPr/>
    </dgm:pt>
    <dgm:pt modelId="{529E6E08-CD6D-4105-8032-FA28EA632955}" type="pres">
      <dgm:prSet presAssocID="{35C73F46-D302-48FB-9B9F-6CABA4A50E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AAB9F28-0A6D-4E3F-B881-3944FDA1D5E8}" type="pres">
      <dgm:prSet presAssocID="{35C73F46-D302-48FB-9B9F-6CABA4A50E33}" presName="topArc2" presStyleLbl="parChTrans1D1" presStyleIdx="2" presStyleCnt="8"/>
      <dgm:spPr/>
    </dgm:pt>
    <dgm:pt modelId="{24A15D44-1D9F-44DC-9838-A69070C7BBD2}" type="pres">
      <dgm:prSet presAssocID="{35C73F46-D302-48FB-9B9F-6CABA4A50E33}" presName="bottomArc2" presStyleLbl="parChTrans1D1" presStyleIdx="3" presStyleCnt="8"/>
      <dgm:spPr/>
    </dgm:pt>
    <dgm:pt modelId="{B043C2AB-6190-425A-927E-EDBFA6C90435}" type="pres">
      <dgm:prSet presAssocID="{35C73F46-D302-48FB-9B9F-6CABA4A50E33}" presName="topConnNode2" presStyleLbl="node2" presStyleIdx="0" presStyleCnt="0"/>
      <dgm:spPr/>
      <dgm:t>
        <a:bodyPr/>
        <a:lstStyle/>
        <a:p>
          <a:endParaRPr lang="pt-BR"/>
        </a:p>
      </dgm:t>
    </dgm:pt>
    <dgm:pt modelId="{5D043CD0-BB38-4B3D-99A1-BAC7EDCB6CDE}" type="pres">
      <dgm:prSet presAssocID="{35C73F46-D302-48FB-9B9F-6CABA4A50E33}" presName="hierChild4" presStyleCnt="0"/>
      <dgm:spPr/>
    </dgm:pt>
    <dgm:pt modelId="{71E54893-35C7-4B53-9668-6665DF533704}" type="pres">
      <dgm:prSet presAssocID="{35C73F46-D302-48FB-9B9F-6CABA4A50E33}" presName="hierChild5" presStyleCnt="0"/>
      <dgm:spPr/>
    </dgm:pt>
    <dgm:pt modelId="{F61FD703-0060-43D8-909C-38986D8F52CA}" type="pres">
      <dgm:prSet presAssocID="{8A8C00D3-B115-4899-BDD6-30EC40A05D86}" presName="Name28" presStyleLbl="parChTrans1D2" presStyleIdx="1" presStyleCnt="3"/>
      <dgm:spPr/>
      <dgm:t>
        <a:bodyPr/>
        <a:lstStyle/>
        <a:p>
          <a:endParaRPr lang="pt-BR"/>
        </a:p>
      </dgm:t>
    </dgm:pt>
    <dgm:pt modelId="{2E18AD30-1FE5-4516-9FA2-1809ECB06371}" type="pres">
      <dgm:prSet presAssocID="{F83BBC15-D1BB-4507-BF63-0C56CFFC91B5}" presName="hierRoot2" presStyleCnt="0">
        <dgm:presLayoutVars>
          <dgm:hierBranch val="init"/>
        </dgm:presLayoutVars>
      </dgm:prSet>
      <dgm:spPr/>
    </dgm:pt>
    <dgm:pt modelId="{EEAF3743-8D50-4D07-B9B3-7B0B1347E731}" type="pres">
      <dgm:prSet presAssocID="{F83BBC15-D1BB-4507-BF63-0C56CFFC91B5}" presName="rootComposite2" presStyleCnt="0"/>
      <dgm:spPr/>
    </dgm:pt>
    <dgm:pt modelId="{33CFEB81-417A-42AD-9CBA-31BE0C29F51C}" type="pres">
      <dgm:prSet presAssocID="{F83BBC15-D1BB-4507-BF63-0C56CFFC91B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8DB98BC-A5AE-4E15-A948-C4287B463D96}" type="pres">
      <dgm:prSet presAssocID="{F83BBC15-D1BB-4507-BF63-0C56CFFC91B5}" presName="topArc2" presStyleLbl="parChTrans1D1" presStyleIdx="4" presStyleCnt="8"/>
      <dgm:spPr/>
    </dgm:pt>
    <dgm:pt modelId="{2AACB708-C4EC-4836-8103-86EFA65510DD}" type="pres">
      <dgm:prSet presAssocID="{F83BBC15-D1BB-4507-BF63-0C56CFFC91B5}" presName="bottomArc2" presStyleLbl="parChTrans1D1" presStyleIdx="5" presStyleCnt="8"/>
      <dgm:spPr/>
    </dgm:pt>
    <dgm:pt modelId="{EC7FA17E-E177-4EEF-A5AA-D01AF3D79A07}" type="pres">
      <dgm:prSet presAssocID="{F83BBC15-D1BB-4507-BF63-0C56CFFC91B5}" presName="topConnNode2" presStyleLbl="node2" presStyleIdx="0" presStyleCnt="0"/>
      <dgm:spPr/>
      <dgm:t>
        <a:bodyPr/>
        <a:lstStyle/>
        <a:p>
          <a:endParaRPr lang="pt-BR"/>
        </a:p>
      </dgm:t>
    </dgm:pt>
    <dgm:pt modelId="{FDE0F701-08BE-4C31-904C-6FBF36CB7A4A}" type="pres">
      <dgm:prSet presAssocID="{F83BBC15-D1BB-4507-BF63-0C56CFFC91B5}" presName="hierChild4" presStyleCnt="0"/>
      <dgm:spPr/>
    </dgm:pt>
    <dgm:pt modelId="{B797BBF6-52A8-4091-9BFA-21494EB55AF0}" type="pres">
      <dgm:prSet presAssocID="{F83BBC15-D1BB-4507-BF63-0C56CFFC91B5}" presName="hierChild5" presStyleCnt="0"/>
      <dgm:spPr/>
    </dgm:pt>
    <dgm:pt modelId="{56F28E48-454F-4CBB-91C3-ECDD828AB777}" type="pres">
      <dgm:prSet presAssocID="{304585CA-952E-4BE6-B32D-26FC7F31D240}" presName="Name28" presStyleLbl="parChTrans1D2" presStyleIdx="2" presStyleCnt="3"/>
      <dgm:spPr/>
      <dgm:t>
        <a:bodyPr/>
        <a:lstStyle/>
        <a:p>
          <a:endParaRPr lang="pt-BR"/>
        </a:p>
      </dgm:t>
    </dgm:pt>
    <dgm:pt modelId="{FDE09235-C331-4BE4-9DA5-28A4582E4950}" type="pres">
      <dgm:prSet presAssocID="{0D44B052-B203-4438-9584-F238397A15DD}" presName="hierRoot2" presStyleCnt="0">
        <dgm:presLayoutVars>
          <dgm:hierBranch val="init"/>
        </dgm:presLayoutVars>
      </dgm:prSet>
      <dgm:spPr/>
    </dgm:pt>
    <dgm:pt modelId="{FDB4948C-948F-4490-B4A1-08AE48807070}" type="pres">
      <dgm:prSet presAssocID="{0D44B052-B203-4438-9584-F238397A15DD}" presName="rootComposite2" presStyleCnt="0"/>
      <dgm:spPr/>
    </dgm:pt>
    <dgm:pt modelId="{63056ACB-796A-495E-A87D-BD1CDEDE22B6}" type="pres">
      <dgm:prSet presAssocID="{0D44B052-B203-4438-9584-F238397A15D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27E8A5F-EE9F-4B88-82D5-8DB0B6579C4B}" type="pres">
      <dgm:prSet presAssocID="{0D44B052-B203-4438-9584-F238397A15DD}" presName="topArc2" presStyleLbl="parChTrans1D1" presStyleIdx="6" presStyleCnt="8"/>
      <dgm:spPr/>
    </dgm:pt>
    <dgm:pt modelId="{3E1F20E8-3BF9-4A0F-8821-1D403FE13676}" type="pres">
      <dgm:prSet presAssocID="{0D44B052-B203-4438-9584-F238397A15DD}" presName="bottomArc2" presStyleLbl="parChTrans1D1" presStyleIdx="7" presStyleCnt="8"/>
      <dgm:spPr/>
    </dgm:pt>
    <dgm:pt modelId="{31A42A19-F523-45D5-A363-2C5A5C7C835E}" type="pres">
      <dgm:prSet presAssocID="{0D44B052-B203-4438-9584-F238397A15DD}" presName="topConnNode2" presStyleLbl="node2" presStyleIdx="0" presStyleCnt="0"/>
      <dgm:spPr/>
      <dgm:t>
        <a:bodyPr/>
        <a:lstStyle/>
        <a:p>
          <a:endParaRPr lang="pt-BR"/>
        </a:p>
      </dgm:t>
    </dgm:pt>
    <dgm:pt modelId="{54B271C6-30B1-4140-8069-91BF20436C94}" type="pres">
      <dgm:prSet presAssocID="{0D44B052-B203-4438-9584-F238397A15DD}" presName="hierChild4" presStyleCnt="0"/>
      <dgm:spPr/>
    </dgm:pt>
    <dgm:pt modelId="{74110034-47DF-4DDB-98AF-0E04B7B72062}" type="pres">
      <dgm:prSet presAssocID="{0D44B052-B203-4438-9584-F238397A15DD}" presName="hierChild5" presStyleCnt="0"/>
      <dgm:spPr/>
    </dgm:pt>
    <dgm:pt modelId="{71B6BDBA-F68C-44C1-9EF4-F7AFE7E50C5D}" type="pres">
      <dgm:prSet presAssocID="{CDC8B997-362C-4F1A-97CA-9A4784DB982F}" presName="hierChild3" presStyleCnt="0"/>
      <dgm:spPr/>
    </dgm:pt>
  </dgm:ptLst>
  <dgm:cxnLst>
    <dgm:cxn modelId="{CB689074-F51E-450E-8454-6856477604C3}" type="presOf" srcId="{304585CA-952E-4BE6-B32D-26FC7F31D240}" destId="{56F28E48-454F-4CBB-91C3-ECDD828AB777}" srcOrd="0" destOrd="0" presId="urn:microsoft.com/office/officeart/2008/layout/HalfCircleOrganizationChart"/>
    <dgm:cxn modelId="{71F97B83-9BF9-41D2-9E9F-778E0EA52022}" type="presOf" srcId="{CDC8B997-362C-4F1A-97CA-9A4784DB982F}" destId="{87FBCA35-84E4-4B4A-8547-6368DE83FFBF}" srcOrd="0" destOrd="0" presId="urn:microsoft.com/office/officeart/2008/layout/HalfCircleOrganizationChart"/>
    <dgm:cxn modelId="{358C8905-5881-468E-AEB3-6348A5BDB61C}" type="presOf" srcId="{35C73F46-D302-48FB-9B9F-6CABA4A50E33}" destId="{529E6E08-CD6D-4105-8032-FA28EA632955}" srcOrd="0" destOrd="0" presId="urn:microsoft.com/office/officeart/2008/layout/HalfCircleOrganizationChart"/>
    <dgm:cxn modelId="{5EE25640-39CD-4918-AAC8-FDA92F5CC652}" type="presOf" srcId="{8A8C00D3-B115-4899-BDD6-30EC40A05D86}" destId="{F61FD703-0060-43D8-909C-38986D8F52CA}" srcOrd="0" destOrd="0" presId="urn:microsoft.com/office/officeart/2008/layout/HalfCircleOrganizationChart"/>
    <dgm:cxn modelId="{C3C73B8A-1A70-4F12-9569-7F0F8E69548E}" srcId="{CDC8B997-362C-4F1A-97CA-9A4784DB982F}" destId="{35C73F46-D302-48FB-9B9F-6CABA4A50E33}" srcOrd="0" destOrd="0" parTransId="{CAB1634C-6DEC-4F28-BBA6-6A71FB198A1E}" sibTransId="{6B89C07B-AF16-4281-B70A-6CAC65475528}"/>
    <dgm:cxn modelId="{52611075-0C0A-4278-AC6B-8C25819539F9}" srcId="{758CAE05-5710-4452-8178-B57201211FDA}" destId="{CDC8B997-362C-4F1A-97CA-9A4784DB982F}" srcOrd="0" destOrd="0" parTransId="{C226D3E1-B68F-4210-ACED-400E89D1006B}" sibTransId="{42CE087B-79F6-405B-A8F1-45C34DF68869}"/>
    <dgm:cxn modelId="{A5C63E7F-E42F-426B-87F0-F38F1AD67384}" type="presOf" srcId="{0D44B052-B203-4438-9584-F238397A15DD}" destId="{63056ACB-796A-495E-A87D-BD1CDEDE22B6}" srcOrd="0" destOrd="0" presId="urn:microsoft.com/office/officeart/2008/layout/HalfCircleOrganizationChart"/>
    <dgm:cxn modelId="{F9902B8C-B74A-4E04-ACCA-66C36B14F72D}" srcId="{CDC8B997-362C-4F1A-97CA-9A4784DB982F}" destId="{0D44B052-B203-4438-9584-F238397A15DD}" srcOrd="2" destOrd="0" parTransId="{304585CA-952E-4BE6-B32D-26FC7F31D240}" sibTransId="{7008411A-BBA7-441B-AC6B-BE4D9643062F}"/>
    <dgm:cxn modelId="{4BE7D99A-16C6-4927-89B9-4A4586B48B96}" type="presOf" srcId="{F83BBC15-D1BB-4507-BF63-0C56CFFC91B5}" destId="{EC7FA17E-E177-4EEF-A5AA-D01AF3D79A07}" srcOrd="1" destOrd="0" presId="urn:microsoft.com/office/officeart/2008/layout/HalfCircleOrganizationChart"/>
    <dgm:cxn modelId="{D6AB0EDC-6567-467E-A6C1-58B351678AFD}" type="presOf" srcId="{758CAE05-5710-4452-8178-B57201211FDA}" destId="{F5873299-2764-49D2-8667-AE2737162826}" srcOrd="0" destOrd="0" presId="urn:microsoft.com/office/officeart/2008/layout/HalfCircleOrganizationChart"/>
    <dgm:cxn modelId="{7A0F534D-CB9E-4C78-8B34-E9633E80551D}" type="presOf" srcId="{35C73F46-D302-48FB-9B9F-6CABA4A50E33}" destId="{B043C2AB-6190-425A-927E-EDBFA6C90435}" srcOrd="1" destOrd="0" presId="urn:microsoft.com/office/officeart/2008/layout/HalfCircleOrganizationChart"/>
    <dgm:cxn modelId="{DDA8FCF3-6CEB-4FFF-B2E1-2AF5DB07CDEE}" srcId="{CDC8B997-362C-4F1A-97CA-9A4784DB982F}" destId="{F83BBC15-D1BB-4507-BF63-0C56CFFC91B5}" srcOrd="1" destOrd="0" parTransId="{8A8C00D3-B115-4899-BDD6-30EC40A05D86}" sibTransId="{112E168C-7C03-480C-A3D4-A62C232DF39B}"/>
    <dgm:cxn modelId="{B7C8A8D9-E108-4BB3-897F-CE4CF037370B}" type="presOf" srcId="{F83BBC15-D1BB-4507-BF63-0C56CFFC91B5}" destId="{33CFEB81-417A-42AD-9CBA-31BE0C29F51C}" srcOrd="0" destOrd="0" presId="urn:microsoft.com/office/officeart/2008/layout/HalfCircleOrganizationChart"/>
    <dgm:cxn modelId="{F5D61E20-F3CB-47E6-B4DD-19A0FF873AF6}" type="presOf" srcId="{CDC8B997-362C-4F1A-97CA-9A4784DB982F}" destId="{EA7A8CF8-8510-408B-BF80-65193E54742C}" srcOrd="1" destOrd="0" presId="urn:microsoft.com/office/officeart/2008/layout/HalfCircleOrganizationChart"/>
    <dgm:cxn modelId="{25544FA0-D939-4C17-A55B-E3D1ACE70F88}" type="presOf" srcId="{CAB1634C-6DEC-4F28-BBA6-6A71FB198A1E}" destId="{51BA6B6B-D2EC-4B1A-A2BF-D4AAB74151F0}" srcOrd="0" destOrd="0" presId="urn:microsoft.com/office/officeart/2008/layout/HalfCircleOrganizationChart"/>
    <dgm:cxn modelId="{3FEADC63-4F22-4537-A185-E95048669C7D}" type="presOf" srcId="{0D44B052-B203-4438-9584-F238397A15DD}" destId="{31A42A19-F523-45D5-A363-2C5A5C7C835E}" srcOrd="1" destOrd="0" presId="urn:microsoft.com/office/officeart/2008/layout/HalfCircleOrganizationChart"/>
    <dgm:cxn modelId="{926EA8E1-8797-449C-A1AC-65F36FAD1FAF}" type="presParOf" srcId="{F5873299-2764-49D2-8667-AE2737162826}" destId="{429E021D-A95F-41AB-836B-69D2A01F869B}" srcOrd="0" destOrd="0" presId="urn:microsoft.com/office/officeart/2008/layout/HalfCircleOrganizationChart"/>
    <dgm:cxn modelId="{01D7F7B1-3EC3-44F6-85BE-4F85DB5053C8}" type="presParOf" srcId="{429E021D-A95F-41AB-836B-69D2A01F869B}" destId="{01A7A356-C97E-449F-8F9C-F213C78F24B2}" srcOrd="0" destOrd="0" presId="urn:microsoft.com/office/officeart/2008/layout/HalfCircleOrganizationChart"/>
    <dgm:cxn modelId="{03534FE7-6332-4202-BFFA-83A880ADE016}" type="presParOf" srcId="{01A7A356-C97E-449F-8F9C-F213C78F24B2}" destId="{87FBCA35-84E4-4B4A-8547-6368DE83FFBF}" srcOrd="0" destOrd="0" presId="urn:microsoft.com/office/officeart/2008/layout/HalfCircleOrganizationChart"/>
    <dgm:cxn modelId="{0231ABE5-D6DE-4CFC-A921-1F586E668478}" type="presParOf" srcId="{01A7A356-C97E-449F-8F9C-F213C78F24B2}" destId="{24DBC7DB-CAD0-4A1F-A35B-6D053CFBB9AC}" srcOrd="1" destOrd="0" presId="urn:microsoft.com/office/officeart/2008/layout/HalfCircleOrganizationChart"/>
    <dgm:cxn modelId="{147DC17F-AE20-4AAD-B680-D9316C2B3F8A}" type="presParOf" srcId="{01A7A356-C97E-449F-8F9C-F213C78F24B2}" destId="{D0F35B0C-5881-41C3-B3EC-C278ACBAA2F8}" srcOrd="2" destOrd="0" presId="urn:microsoft.com/office/officeart/2008/layout/HalfCircleOrganizationChart"/>
    <dgm:cxn modelId="{8E3EFC62-DAB0-473F-A1E6-853C840C4286}" type="presParOf" srcId="{01A7A356-C97E-449F-8F9C-F213C78F24B2}" destId="{EA7A8CF8-8510-408B-BF80-65193E54742C}" srcOrd="3" destOrd="0" presId="urn:microsoft.com/office/officeart/2008/layout/HalfCircleOrganizationChart"/>
    <dgm:cxn modelId="{7CECCAC6-B5D7-4D42-B627-664F8733A216}" type="presParOf" srcId="{429E021D-A95F-41AB-836B-69D2A01F869B}" destId="{3B79152A-A803-4D13-959D-190B530C979F}" srcOrd="1" destOrd="0" presId="urn:microsoft.com/office/officeart/2008/layout/HalfCircleOrganizationChart"/>
    <dgm:cxn modelId="{578F7DD5-5FE2-4A4E-8A8D-1B7406299C0F}" type="presParOf" srcId="{3B79152A-A803-4D13-959D-190B530C979F}" destId="{51BA6B6B-D2EC-4B1A-A2BF-D4AAB74151F0}" srcOrd="0" destOrd="0" presId="urn:microsoft.com/office/officeart/2008/layout/HalfCircleOrganizationChart"/>
    <dgm:cxn modelId="{9FA643EB-7A54-4BAB-B1B2-4B617E616838}" type="presParOf" srcId="{3B79152A-A803-4D13-959D-190B530C979F}" destId="{5DA3CDCC-ECE1-4B59-85EC-7DF42B7865AD}" srcOrd="1" destOrd="0" presId="urn:microsoft.com/office/officeart/2008/layout/HalfCircleOrganizationChart"/>
    <dgm:cxn modelId="{691A7526-BD3F-4ABB-9C4C-E12BA5447C8A}" type="presParOf" srcId="{5DA3CDCC-ECE1-4B59-85EC-7DF42B7865AD}" destId="{332FBD4F-D832-4543-97A2-511B613F9D6D}" srcOrd="0" destOrd="0" presId="urn:microsoft.com/office/officeart/2008/layout/HalfCircleOrganizationChart"/>
    <dgm:cxn modelId="{0E38FF94-40D6-4419-83BA-D914923E1F58}" type="presParOf" srcId="{332FBD4F-D832-4543-97A2-511B613F9D6D}" destId="{529E6E08-CD6D-4105-8032-FA28EA632955}" srcOrd="0" destOrd="0" presId="urn:microsoft.com/office/officeart/2008/layout/HalfCircleOrganizationChart"/>
    <dgm:cxn modelId="{51262514-03CC-4518-8BED-2C24E11D7264}" type="presParOf" srcId="{332FBD4F-D832-4543-97A2-511B613F9D6D}" destId="{DAAB9F28-0A6D-4E3F-B881-3944FDA1D5E8}" srcOrd="1" destOrd="0" presId="urn:microsoft.com/office/officeart/2008/layout/HalfCircleOrganizationChart"/>
    <dgm:cxn modelId="{7E70EDA8-FADC-469A-A838-AB91F3C1EABE}" type="presParOf" srcId="{332FBD4F-D832-4543-97A2-511B613F9D6D}" destId="{24A15D44-1D9F-44DC-9838-A69070C7BBD2}" srcOrd="2" destOrd="0" presId="urn:microsoft.com/office/officeart/2008/layout/HalfCircleOrganizationChart"/>
    <dgm:cxn modelId="{939E46B5-72EC-4A47-91CC-0D473B362C85}" type="presParOf" srcId="{332FBD4F-D832-4543-97A2-511B613F9D6D}" destId="{B043C2AB-6190-425A-927E-EDBFA6C90435}" srcOrd="3" destOrd="0" presId="urn:microsoft.com/office/officeart/2008/layout/HalfCircleOrganizationChart"/>
    <dgm:cxn modelId="{45793F55-90C5-491F-9419-A9AA969CFA30}" type="presParOf" srcId="{5DA3CDCC-ECE1-4B59-85EC-7DF42B7865AD}" destId="{5D043CD0-BB38-4B3D-99A1-BAC7EDCB6CDE}" srcOrd="1" destOrd="0" presId="urn:microsoft.com/office/officeart/2008/layout/HalfCircleOrganizationChart"/>
    <dgm:cxn modelId="{30642144-4FFB-4D46-97B5-A3FA597F262C}" type="presParOf" srcId="{5DA3CDCC-ECE1-4B59-85EC-7DF42B7865AD}" destId="{71E54893-35C7-4B53-9668-6665DF533704}" srcOrd="2" destOrd="0" presId="urn:microsoft.com/office/officeart/2008/layout/HalfCircleOrganizationChart"/>
    <dgm:cxn modelId="{6FD90765-E81E-426A-A552-05C9D5D2B57E}" type="presParOf" srcId="{3B79152A-A803-4D13-959D-190B530C979F}" destId="{F61FD703-0060-43D8-909C-38986D8F52CA}" srcOrd="2" destOrd="0" presId="urn:microsoft.com/office/officeart/2008/layout/HalfCircleOrganizationChart"/>
    <dgm:cxn modelId="{43A82BD9-C156-4DA6-AB70-053A2353D7FD}" type="presParOf" srcId="{3B79152A-A803-4D13-959D-190B530C979F}" destId="{2E18AD30-1FE5-4516-9FA2-1809ECB06371}" srcOrd="3" destOrd="0" presId="urn:microsoft.com/office/officeart/2008/layout/HalfCircleOrganizationChart"/>
    <dgm:cxn modelId="{FF508CD3-AC4F-48C1-80CF-D19C651D394F}" type="presParOf" srcId="{2E18AD30-1FE5-4516-9FA2-1809ECB06371}" destId="{EEAF3743-8D50-4D07-B9B3-7B0B1347E731}" srcOrd="0" destOrd="0" presId="urn:microsoft.com/office/officeart/2008/layout/HalfCircleOrganizationChart"/>
    <dgm:cxn modelId="{6D33F6E8-09AA-4F23-8DE3-BBAD019D8231}" type="presParOf" srcId="{EEAF3743-8D50-4D07-B9B3-7B0B1347E731}" destId="{33CFEB81-417A-42AD-9CBA-31BE0C29F51C}" srcOrd="0" destOrd="0" presId="urn:microsoft.com/office/officeart/2008/layout/HalfCircleOrganizationChart"/>
    <dgm:cxn modelId="{50E30507-689F-46B1-8164-F059DB232338}" type="presParOf" srcId="{EEAF3743-8D50-4D07-B9B3-7B0B1347E731}" destId="{88DB98BC-A5AE-4E15-A948-C4287B463D96}" srcOrd="1" destOrd="0" presId="urn:microsoft.com/office/officeart/2008/layout/HalfCircleOrganizationChart"/>
    <dgm:cxn modelId="{38C6AB74-3702-48CA-8164-2084918EF988}" type="presParOf" srcId="{EEAF3743-8D50-4D07-B9B3-7B0B1347E731}" destId="{2AACB708-C4EC-4836-8103-86EFA65510DD}" srcOrd="2" destOrd="0" presId="urn:microsoft.com/office/officeart/2008/layout/HalfCircleOrganizationChart"/>
    <dgm:cxn modelId="{1EC8E93C-9C96-4123-B1B3-C861E68B970D}" type="presParOf" srcId="{EEAF3743-8D50-4D07-B9B3-7B0B1347E731}" destId="{EC7FA17E-E177-4EEF-A5AA-D01AF3D79A07}" srcOrd="3" destOrd="0" presId="urn:microsoft.com/office/officeart/2008/layout/HalfCircleOrganizationChart"/>
    <dgm:cxn modelId="{28EA84ED-21B6-4446-A6BF-F99E2F2A2A2B}" type="presParOf" srcId="{2E18AD30-1FE5-4516-9FA2-1809ECB06371}" destId="{FDE0F701-08BE-4C31-904C-6FBF36CB7A4A}" srcOrd="1" destOrd="0" presId="urn:microsoft.com/office/officeart/2008/layout/HalfCircleOrganizationChart"/>
    <dgm:cxn modelId="{30BC5405-B6BA-46DB-93E8-EB3A714AA7EC}" type="presParOf" srcId="{2E18AD30-1FE5-4516-9FA2-1809ECB06371}" destId="{B797BBF6-52A8-4091-9BFA-21494EB55AF0}" srcOrd="2" destOrd="0" presId="urn:microsoft.com/office/officeart/2008/layout/HalfCircleOrganizationChart"/>
    <dgm:cxn modelId="{823C986B-CC83-4D92-9B47-91DEF727DA3D}" type="presParOf" srcId="{3B79152A-A803-4D13-959D-190B530C979F}" destId="{56F28E48-454F-4CBB-91C3-ECDD828AB777}" srcOrd="4" destOrd="0" presId="urn:microsoft.com/office/officeart/2008/layout/HalfCircleOrganizationChart"/>
    <dgm:cxn modelId="{B91B8E9D-A8D0-4EF1-95D0-3C2BE459F1E8}" type="presParOf" srcId="{3B79152A-A803-4D13-959D-190B530C979F}" destId="{FDE09235-C331-4BE4-9DA5-28A4582E4950}" srcOrd="5" destOrd="0" presId="urn:microsoft.com/office/officeart/2008/layout/HalfCircleOrganizationChart"/>
    <dgm:cxn modelId="{96D11CD6-B06C-4F03-ABB3-BF953BE1A2B0}" type="presParOf" srcId="{FDE09235-C331-4BE4-9DA5-28A4582E4950}" destId="{FDB4948C-948F-4490-B4A1-08AE48807070}" srcOrd="0" destOrd="0" presId="urn:microsoft.com/office/officeart/2008/layout/HalfCircleOrganizationChart"/>
    <dgm:cxn modelId="{D7EE6DCF-EEF3-42F6-A4B3-21490DBAE853}" type="presParOf" srcId="{FDB4948C-948F-4490-B4A1-08AE48807070}" destId="{63056ACB-796A-495E-A87D-BD1CDEDE22B6}" srcOrd="0" destOrd="0" presId="urn:microsoft.com/office/officeart/2008/layout/HalfCircleOrganizationChart"/>
    <dgm:cxn modelId="{103D1D1B-19E0-4B35-BC89-3B73B415AC40}" type="presParOf" srcId="{FDB4948C-948F-4490-B4A1-08AE48807070}" destId="{427E8A5F-EE9F-4B88-82D5-8DB0B6579C4B}" srcOrd="1" destOrd="0" presId="urn:microsoft.com/office/officeart/2008/layout/HalfCircleOrganizationChart"/>
    <dgm:cxn modelId="{11A8F148-6005-4379-BF8A-C77D82591491}" type="presParOf" srcId="{FDB4948C-948F-4490-B4A1-08AE48807070}" destId="{3E1F20E8-3BF9-4A0F-8821-1D403FE13676}" srcOrd="2" destOrd="0" presId="urn:microsoft.com/office/officeart/2008/layout/HalfCircleOrganizationChart"/>
    <dgm:cxn modelId="{2F07C112-0DDD-4744-AFFB-4000C91CABC7}" type="presParOf" srcId="{FDB4948C-948F-4490-B4A1-08AE48807070}" destId="{31A42A19-F523-45D5-A363-2C5A5C7C835E}" srcOrd="3" destOrd="0" presId="urn:microsoft.com/office/officeart/2008/layout/HalfCircleOrganizationChart"/>
    <dgm:cxn modelId="{4E2EEF4F-2600-42BE-85B5-3E3173A73606}" type="presParOf" srcId="{FDE09235-C331-4BE4-9DA5-28A4582E4950}" destId="{54B271C6-30B1-4140-8069-91BF20436C94}" srcOrd="1" destOrd="0" presId="urn:microsoft.com/office/officeart/2008/layout/HalfCircleOrganizationChart"/>
    <dgm:cxn modelId="{178812F1-D30B-49F4-9290-BEBD493E7DE6}" type="presParOf" srcId="{FDE09235-C331-4BE4-9DA5-28A4582E4950}" destId="{74110034-47DF-4DDB-98AF-0E04B7B72062}" srcOrd="2" destOrd="0" presId="urn:microsoft.com/office/officeart/2008/layout/HalfCircleOrganizationChart"/>
    <dgm:cxn modelId="{3EC08718-A881-4D02-8998-78ACDD374F1F}" type="presParOf" srcId="{429E021D-A95F-41AB-836B-69D2A01F869B}" destId="{71B6BDBA-F68C-44C1-9EF4-F7AFE7E50C5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3000" dirty="0" smtClean="0"/>
            <a:t>Caso 1</a:t>
          </a:r>
          <a:endParaRPr lang="pt-BR" sz="3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122D9054-FAF0-4F42-AAF8-71779C1B8C30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3000" dirty="0" smtClean="0"/>
            <a:t>Caso 2</a:t>
          </a:r>
          <a:endParaRPr lang="pt-BR" sz="3000" dirty="0"/>
        </a:p>
      </dgm:t>
    </dgm:pt>
    <dgm:pt modelId="{7D444CD1-2598-4D0A-8B8E-A83B37C8F057}" type="parTrans" cxnId="{BE0127AC-C0D9-4479-A4F2-9E6C672CCC9D}">
      <dgm:prSet/>
      <dgm:spPr/>
      <dgm:t>
        <a:bodyPr/>
        <a:lstStyle/>
        <a:p>
          <a:endParaRPr lang="pt-BR"/>
        </a:p>
      </dgm:t>
    </dgm:pt>
    <dgm:pt modelId="{1A4C3E21-8BA5-4F45-B846-F782EBED8C38}" type="sibTrans" cxnId="{BE0127AC-C0D9-4479-A4F2-9E6C672CCC9D}">
      <dgm:prSet/>
      <dgm:spPr/>
      <dgm:t>
        <a:bodyPr/>
        <a:lstStyle/>
        <a:p>
          <a:endParaRPr lang="pt-BR"/>
        </a:p>
      </dgm:t>
    </dgm:pt>
    <dgm:pt modelId="{AF68F946-2CF5-4DED-B5EB-4A67A81944AF}">
      <dgm:prSet phldrT="[Texto]"/>
      <dgm:spPr>
        <a:noFill/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A6D3804E-0C60-4D87-90A1-E14A6A166AEA}" type="parTrans" cxnId="{9FB45E4F-70B1-4A3F-A8AC-FED1C83FE4F6}">
      <dgm:prSet/>
      <dgm:spPr/>
      <dgm:t>
        <a:bodyPr/>
        <a:lstStyle/>
        <a:p>
          <a:endParaRPr lang="pt-BR"/>
        </a:p>
      </dgm:t>
    </dgm:pt>
    <dgm:pt modelId="{B824365E-E393-48C5-8B92-4BF1D1310ACB}" type="sibTrans" cxnId="{9FB45E4F-70B1-4A3F-A8AC-FED1C83FE4F6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2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2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A3015A-D36A-4519-87D9-EB791AB5C0B1}" type="pres">
      <dgm:prSet presAssocID="{25213FBF-723A-429C-BD36-17BB7E1EC4B6}" presName="vSp" presStyleCnt="0"/>
      <dgm:spPr/>
    </dgm:pt>
    <dgm:pt modelId="{AD76B1EF-2D33-467A-8FA5-759F8425F8BD}" type="pres">
      <dgm:prSet presAssocID="{122D9054-FAF0-4F42-AAF8-71779C1B8C30}" presName="horFlow" presStyleCnt="0"/>
      <dgm:spPr/>
    </dgm:pt>
    <dgm:pt modelId="{24E3F0F8-C426-404B-9766-4F4761936746}" type="pres">
      <dgm:prSet presAssocID="{122D9054-FAF0-4F42-AAF8-71779C1B8C30}" presName="bigChev" presStyleLbl="node1" presStyleIdx="1" presStyleCnt="2"/>
      <dgm:spPr/>
      <dgm:t>
        <a:bodyPr/>
        <a:lstStyle/>
        <a:p>
          <a:endParaRPr lang="pt-BR"/>
        </a:p>
      </dgm:t>
    </dgm:pt>
    <dgm:pt modelId="{42EEBAFF-416E-4C8B-91CE-7DD185334217}" type="pres">
      <dgm:prSet presAssocID="{A6D3804E-0C60-4D87-90A1-E14A6A166AEA}" presName="parTrans" presStyleCnt="0"/>
      <dgm:spPr/>
    </dgm:pt>
    <dgm:pt modelId="{81AB62F2-C5F2-45E1-ADD9-F34540D7866D}" type="pres">
      <dgm:prSet presAssocID="{AF68F946-2CF5-4DED-B5EB-4A67A81944AF}" presName="node" presStyleLbl="alignAccFollowNode1" presStyleIdx="1" presStyleCnt="2" custScaleX="1728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E0127AC-C0D9-4479-A4F2-9E6C672CCC9D}" srcId="{3EFA9A34-06D1-4C17-9334-8A0D3F55371C}" destId="{122D9054-FAF0-4F42-AAF8-71779C1B8C30}" srcOrd="1" destOrd="0" parTransId="{7D444CD1-2598-4D0A-8B8E-A83B37C8F057}" sibTransId="{1A4C3E21-8BA5-4F45-B846-F782EBED8C38}"/>
    <dgm:cxn modelId="{D5F89814-4B8B-4557-B077-BB04A31CAAA4}" type="presOf" srcId="{122D9054-FAF0-4F42-AAF8-71779C1B8C30}" destId="{24E3F0F8-C426-404B-9766-4F4761936746}" srcOrd="0" destOrd="0" presId="urn:microsoft.com/office/officeart/2005/8/layout/lProcess3"/>
    <dgm:cxn modelId="{1D0D6B66-0CE6-4FA2-9207-31329B884003}" type="presOf" srcId="{B6F8E239-CD24-4B53-9986-2FC85CB851DA}" destId="{CE3EE6BB-3082-4D55-A98C-766AAAB318BC}" srcOrd="0" destOrd="0" presId="urn:microsoft.com/office/officeart/2005/8/layout/lProcess3"/>
    <dgm:cxn modelId="{9FB45E4F-70B1-4A3F-A8AC-FED1C83FE4F6}" srcId="{122D9054-FAF0-4F42-AAF8-71779C1B8C30}" destId="{AF68F946-2CF5-4DED-B5EB-4A67A81944AF}" srcOrd="0" destOrd="0" parTransId="{A6D3804E-0C60-4D87-90A1-E14A6A166AEA}" sibTransId="{B824365E-E393-48C5-8B92-4BF1D1310ACB}"/>
    <dgm:cxn modelId="{5C955252-85CA-4222-BAAB-84B916CADDE4}" type="presOf" srcId="{25213FBF-723A-429C-BD36-17BB7E1EC4B6}" destId="{5F8F88BE-7EA4-4787-993A-B0685E2FD22B}" srcOrd="0" destOrd="0" presId="urn:microsoft.com/office/officeart/2005/8/layout/lProcess3"/>
    <dgm:cxn modelId="{3190E783-4AEC-4BF4-B101-B4B1D68F70A4}" type="presOf" srcId="{3EFA9A34-06D1-4C17-9334-8A0D3F55371C}" destId="{435391F1-036D-40FC-BAFB-1C965ED9D868}" srcOrd="0" destOrd="0" presId="urn:microsoft.com/office/officeart/2005/8/layout/lProcess3"/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59A53B47-5F1A-48CA-BF35-08722701253B}" type="presOf" srcId="{AF68F946-2CF5-4DED-B5EB-4A67A81944AF}" destId="{81AB62F2-C5F2-45E1-ADD9-F34540D7866D}" srcOrd="0" destOrd="0" presId="urn:microsoft.com/office/officeart/2005/8/layout/lProcess3"/>
    <dgm:cxn modelId="{8F504F52-43FD-472B-BC77-3E534EDAFD41}" type="presParOf" srcId="{435391F1-036D-40FC-BAFB-1C965ED9D868}" destId="{29F2F5B6-62AA-4F62-92B4-489FFB87119B}" srcOrd="0" destOrd="0" presId="urn:microsoft.com/office/officeart/2005/8/layout/lProcess3"/>
    <dgm:cxn modelId="{6D25E190-C848-46E4-B3F2-A03D623D0E8D}" type="presParOf" srcId="{29F2F5B6-62AA-4F62-92B4-489FFB87119B}" destId="{5F8F88BE-7EA4-4787-993A-B0685E2FD22B}" srcOrd="0" destOrd="0" presId="urn:microsoft.com/office/officeart/2005/8/layout/lProcess3"/>
    <dgm:cxn modelId="{44D1E3EA-D86E-435B-8E91-91250D2B1BBD}" type="presParOf" srcId="{29F2F5B6-62AA-4F62-92B4-489FFB87119B}" destId="{65317926-0678-4C70-8134-5D533B090F31}" srcOrd="1" destOrd="0" presId="urn:microsoft.com/office/officeart/2005/8/layout/lProcess3"/>
    <dgm:cxn modelId="{A45E9995-74A9-42BB-82C3-A6F046DB8F23}" type="presParOf" srcId="{29F2F5B6-62AA-4F62-92B4-489FFB87119B}" destId="{CE3EE6BB-3082-4D55-A98C-766AAAB318BC}" srcOrd="2" destOrd="0" presId="urn:microsoft.com/office/officeart/2005/8/layout/lProcess3"/>
    <dgm:cxn modelId="{6FD5C4F9-0F2F-4D4D-B7C6-B16D9FA2BF35}" type="presParOf" srcId="{435391F1-036D-40FC-BAFB-1C965ED9D868}" destId="{6DA3015A-D36A-4519-87D9-EB791AB5C0B1}" srcOrd="1" destOrd="0" presId="urn:microsoft.com/office/officeart/2005/8/layout/lProcess3"/>
    <dgm:cxn modelId="{7D69BA0C-4DB4-4F89-9C11-93F9C44D0B00}" type="presParOf" srcId="{435391F1-036D-40FC-BAFB-1C965ED9D868}" destId="{AD76B1EF-2D33-467A-8FA5-759F8425F8BD}" srcOrd="2" destOrd="0" presId="urn:microsoft.com/office/officeart/2005/8/layout/lProcess3"/>
    <dgm:cxn modelId="{D7A5F212-69A6-4187-8697-762118E40802}" type="presParOf" srcId="{AD76B1EF-2D33-467A-8FA5-759F8425F8BD}" destId="{24E3F0F8-C426-404B-9766-4F4761936746}" srcOrd="0" destOrd="0" presId="urn:microsoft.com/office/officeart/2005/8/layout/lProcess3"/>
    <dgm:cxn modelId="{927C8FD9-1688-4BF9-A28F-EA8C7B26A29A}" type="presParOf" srcId="{AD76B1EF-2D33-467A-8FA5-759F8425F8BD}" destId="{42EEBAFF-416E-4C8B-91CE-7DD185334217}" srcOrd="1" destOrd="0" presId="urn:microsoft.com/office/officeart/2005/8/layout/lProcess3"/>
    <dgm:cxn modelId="{4E228AE6-AE18-4693-A4F6-B4AFA775F46B}" type="presParOf" srcId="{AD76B1EF-2D33-467A-8FA5-759F8425F8BD}" destId="{81AB62F2-C5F2-45E1-ADD9-F34540D7866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3000" dirty="0" smtClean="0"/>
            <a:t>Caso 1</a:t>
          </a:r>
          <a:endParaRPr lang="pt-BR" sz="3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1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1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A606C22-2492-4167-AC0D-3C9E36A9E262}" type="presOf" srcId="{B6F8E239-CD24-4B53-9986-2FC85CB851DA}" destId="{CE3EE6BB-3082-4D55-A98C-766AAAB318BC}" srcOrd="0" destOrd="0" presId="urn:microsoft.com/office/officeart/2005/8/layout/lProcess3"/>
    <dgm:cxn modelId="{F917364E-759A-4A8C-AD62-5436E1CC00E4}" type="presOf" srcId="{3EFA9A34-06D1-4C17-9334-8A0D3F55371C}" destId="{435391F1-036D-40FC-BAFB-1C965ED9D868}" srcOrd="0" destOrd="0" presId="urn:microsoft.com/office/officeart/2005/8/layout/lProcess3"/>
    <dgm:cxn modelId="{677C5FE1-7AD2-4D47-9123-5C688ABBC82B}" type="presOf" srcId="{25213FBF-723A-429C-BD36-17BB7E1EC4B6}" destId="{5F8F88BE-7EA4-4787-993A-B0685E2FD22B}" srcOrd="0" destOrd="0" presId="urn:microsoft.com/office/officeart/2005/8/layout/lProcess3"/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1C3FB520-A7A4-4114-B63C-1C42340A47F7}" type="presParOf" srcId="{435391F1-036D-40FC-BAFB-1C965ED9D868}" destId="{29F2F5B6-62AA-4F62-92B4-489FFB87119B}" srcOrd="0" destOrd="0" presId="urn:microsoft.com/office/officeart/2005/8/layout/lProcess3"/>
    <dgm:cxn modelId="{BC0E4CEB-753F-4B65-A30F-559265CF0660}" type="presParOf" srcId="{29F2F5B6-62AA-4F62-92B4-489FFB87119B}" destId="{5F8F88BE-7EA4-4787-993A-B0685E2FD22B}" srcOrd="0" destOrd="0" presId="urn:microsoft.com/office/officeart/2005/8/layout/lProcess3"/>
    <dgm:cxn modelId="{7F43E173-C7BD-47E8-90FB-A5A02F975139}" type="presParOf" srcId="{29F2F5B6-62AA-4F62-92B4-489FFB87119B}" destId="{65317926-0678-4C70-8134-5D533B090F31}" srcOrd="1" destOrd="0" presId="urn:microsoft.com/office/officeart/2005/8/layout/lProcess3"/>
    <dgm:cxn modelId="{73CF8BD7-A6FA-4931-943E-89EE19992C6F}" type="presParOf" srcId="{29F2F5B6-62AA-4F62-92B4-489FFB87119B}" destId="{CE3EE6BB-3082-4D55-A98C-766AAAB318B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3000" dirty="0" smtClean="0"/>
            <a:t>Caso 2</a:t>
          </a:r>
          <a:endParaRPr lang="pt-BR" sz="3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1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1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0F93F313-43FD-48C0-BCA4-40FA1CDE2ACD}" type="presOf" srcId="{3EFA9A34-06D1-4C17-9334-8A0D3F55371C}" destId="{435391F1-036D-40FC-BAFB-1C965ED9D868}" srcOrd="0" destOrd="0" presId="urn:microsoft.com/office/officeart/2005/8/layout/lProcess3"/>
    <dgm:cxn modelId="{85E9370C-CA66-433D-A349-E4C35BB00091}" type="presOf" srcId="{B6F8E239-CD24-4B53-9986-2FC85CB851DA}" destId="{CE3EE6BB-3082-4D55-A98C-766AAAB318BC}" srcOrd="0" destOrd="0" presId="urn:microsoft.com/office/officeart/2005/8/layout/lProcess3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228559FD-43FC-461C-A970-B3F757D9D96E}" type="presOf" srcId="{25213FBF-723A-429C-BD36-17BB7E1EC4B6}" destId="{5F8F88BE-7EA4-4787-993A-B0685E2FD22B}" srcOrd="0" destOrd="0" presId="urn:microsoft.com/office/officeart/2005/8/layout/lProcess3"/>
    <dgm:cxn modelId="{502FEBB1-B176-4D21-97D8-DC46033D3AD0}" type="presParOf" srcId="{435391F1-036D-40FC-BAFB-1C965ED9D868}" destId="{29F2F5B6-62AA-4F62-92B4-489FFB87119B}" srcOrd="0" destOrd="0" presId="urn:microsoft.com/office/officeart/2005/8/layout/lProcess3"/>
    <dgm:cxn modelId="{122CA164-5CE4-4CBF-8F35-02D65B37FFE8}" type="presParOf" srcId="{29F2F5B6-62AA-4F62-92B4-489FFB87119B}" destId="{5F8F88BE-7EA4-4787-993A-B0685E2FD22B}" srcOrd="0" destOrd="0" presId="urn:microsoft.com/office/officeart/2005/8/layout/lProcess3"/>
    <dgm:cxn modelId="{1D50C0E1-F926-4B02-AFD3-987B13A775B3}" type="presParOf" srcId="{29F2F5B6-62AA-4F62-92B4-489FFB87119B}" destId="{65317926-0678-4C70-8134-5D533B090F31}" srcOrd="1" destOrd="0" presId="urn:microsoft.com/office/officeart/2005/8/layout/lProcess3"/>
    <dgm:cxn modelId="{769A3E2A-A1D4-437E-825F-EE168CE00A4E}" type="presParOf" srcId="{29F2F5B6-62AA-4F62-92B4-489FFB87119B}" destId="{CE3EE6BB-3082-4D55-A98C-766AAAB318B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2000" dirty="0" smtClean="0"/>
            <a:t>Caso 1</a:t>
          </a:r>
          <a:endParaRPr lang="pt-BR" sz="2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1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1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047A1B7-ECEF-4628-BC4C-CA7CDA2881ED}" type="presOf" srcId="{3EFA9A34-06D1-4C17-9334-8A0D3F55371C}" destId="{435391F1-036D-40FC-BAFB-1C965ED9D868}" srcOrd="0" destOrd="0" presId="urn:microsoft.com/office/officeart/2005/8/layout/lProcess3"/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B4B8C0FA-CA2E-4EE1-89BA-7A2E3EA69E3E}" type="presOf" srcId="{B6F8E239-CD24-4B53-9986-2FC85CB851DA}" destId="{CE3EE6BB-3082-4D55-A98C-766AAAB318BC}" srcOrd="0" destOrd="0" presId="urn:microsoft.com/office/officeart/2005/8/layout/lProcess3"/>
    <dgm:cxn modelId="{4F1DBCC9-A90B-441F-8F8D-EB4D158EE02B}" type="presOf" srcId="{25213FBF-723A-429C-BD36-17BB7E1EC4B6}" destId="{5F8F88BE-7EA4-4787-993A-B0685E2FD22B}" srcOrd="0" destOrd="0" presId="urn:microsoft.com/office/officeart/2005/8/layout/lProcess3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862AE11F-1B50-4F43-91DC-E346732FB17D}" type="presParOf" srcId="{435391F1-036D-40FC-BAFB-1C965ED9D868}" destId="{29F2F5B6-62AA-4F62-92B4-489FFB87119B}" srcOrd="0" destOrd="0" presId="urn:microsoft.com/office/officeart/2005/8/layout/lProcess3"/>
    <dgm:cxn modelId="{91209BA1-ED61-4060-ADDE-B317555F7F3D}" type="presParOf" srcId="{29F2F5B6-62AA-4F62-92B4-489FFB87119B}" destId="{5F8F88BE-7EA4-4787-993A-B0685E2FD22B}" srcOrd="0" destOrd="0" presId="urn:microsoft.com/office/officeart/2005/8/layout/lProcess3"/>
    <dgm:cxn modelId="{6288FC2C-4B18-4841-B2D9-1FDBE0E16B04}" type="presParOf" srcId="{29F2F5B6-62AA-4F62-92B4-489FFB87119B}" destId="{65317926-0678-4C70-8134-5D533B090F31}" srcOrd="1" destOrd="0" presId="urn:microsoft.com/office/officeart/2005/8/layout/lProcess3"/>
    <dgm:cxn modelId="{AA27C3AB-A71F-4723-8E3C-9864B16A64C5}" type="presParOf" srcId="{29F2F5B6-62AA-4F62-92B4-489FFB87119B}" destId="{CE3EE6BB-3082-4D55-A98C-766AAAB318B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2000" dirty="0" smtClean="0"/>
            <a:t>Caso 2</a:t>
          </a:r>
          <a:endParaRPr lang="pt-BR" sz="2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1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1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BC5B4B5-6AAC-4623-BF45-4EA11FECFF2B}" type="presOf" srcId="{B6F8E239-CD24-4B53-9986-2FC85CB851DA}" destId="{CE3EE6BB-3082-4D55-A98C-766AAAB318BC}" srcOrd="0" destOrd="0" presId="urn:microsoft.com/office/officeart/2005/8/layout/lProcess3"/>
    <dgm:cxn modelId="{1011106F-4120-4C78-8135-750BD60BC01D}" type="presOf" srcId="{25213FBF-723A-429C-BD36-17BB7E1EC4B6}" destId="{5F8F88BE-7EA4-4787-993A-B0685E2FD22B}" srcOrd="0" destOrd="0" presId="urn:microsoft.com/office/officeart/2005/8/layout/lProcess3"/>
    <dgm:cxn modelId="{AE6107CB-3CF7-43A3-A869-B9A36B66F703}" type="presOf" srcId="{3EFA9A34-06D1-4C17-9334-8A0D3F55371C}" destId="{435391F1-036D-40FC-BAFB-1C965ED9D868}" srcOrd="0" destOrd="0" presId="urn:microsoft.com/office/officeart/2005/8/layout/lProcess3"/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08E9E1C9-2E1F-4327-893E-4886FFA6D041}" type="presParOf" srcId="{435391F1-036D-40FC-BAFB-1C965ED9D868}" destId="{29F2F5B6-62AA-4F62-92B4-489FFB87119B}" srcOrd="0" destOrd="0" presId="urn:microsoft.com/office/officeart/2005/8/layout/lProcess3"/>
    <dgm:cxn modelId="{222A735E-7EF2-4CB6-9A78-4EDEC096BF83}" type="presParOf" srcId="{29F2F5B6-62AA-4F62-92B4-489FFB87119B}" destId="{5F8F88BE-7EA4-4787-993A-B0685E2FD22B}" srcOrd="0" destOrd="0" presId="urn:microsoft.com/office/officeart/2005/8/layout/lProcess3"/>
    <dgm:cxn modelId="{8306950F-8E11-4875-8249-5B81A7E02D76}" type="presParOf" srcId="{29F2F5B6-62AA-4F62-92B4-489FFB87119B}" destId="{65317926-0678-4C70-8134-5D533B090F31}" srcOrd="1" destOrd="0" presId="urn:microsoft.com/office/officeart/2005/8/layout/lProcess3"/>
    <dgm:cxn modelId="{0832B6AF-2ACE-4FD2-949F-C8C445769162}" type="presParOf" srcId="{29F2F5B6-62AA-4F62-92B4-489FFB87119B}" destId="{CE3EE6BB-3082-4D55-A98C-766AAAB318B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A9A34-06D1-4C17-9334-8A0D3F5537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5213FBF-723A-429C-BD36-17BB7E1EC4B6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2000" dirty="0" smtClean="0"/>
            <a:t>Risco Nulo</a:t>
          </a:r>
          <a:endParaRPr lang="pt-BR" sz="2000" dirty="0"/>
        </a:p>
      </dgm:t>
    </dgm:pt>
    <dgm:pt modelId="{42CA2F04-2A3A-4C0B-8CB8-AB0C91134D99}" type="parTrans" cxnId="{3E7A50BF-B95D-4047-AFA4-10AA2A096F31}">
      <dgm:prSet/>
      <dgm:spPr/>
      <dgm:t>
        <a:bodyPr/>
        <a:lstStyle/>
        <a:p>
          <a:endParaRPr lang="pt-BR"/>
        </a:p>
      </dgm:t>
    </dgm:pt>
    <dgm:pt modelId="{578DBE26-D7DD-4CA6-B985-69428A1A6E3D}" type="sibTrans" cxnId="{3E7A50BF-B95D-4047-AFA4-10AA2A096F31}">
      <dgm:prSet/>
      <dgm:spPr/>
      <dgm:t>
        <a:bodyPr/>
        <a:lstStyle/>
        <a:p>
          <a:endParaRPr lang="pt-BR"/>
        </a:p>
      </dgm:t>
    </dgm:pt>
    <dgm:pt modelId="{B6F8E239-CD24-4B53-9986-2FC85CB851D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CCB20E84-C215-43CE-8B76-C8818CE06D67}" type="parTrans" cxnId="{CDC909E0-0735-4A4D-A2D0-CBFE3CA1325E}">
      <dgm:prSet/>
      <dgm:spPr/>
      <dgm:t>
        <a:bodyPr/>
        <a:lstStyle/>
        <a:p>
          <a:endParaRPr lang="pt-BR"/>
        </a:p>
      </dgm:t>
    </dgm:pt>
    <dgm:pt modelId="{017F1077-2AB5-411B-83D9-8E5630D862A2}" type="sibTrans" cxnId="{CDC909E0-0735-4A4D-A2D0-CBFE3CA1325E}">
      <dgm:prSet/>
      <dgm:spPr/>
      <dgm:t>
        <a:bodyPr/>
        <a:lstStyle/>
        <a:p>
          <a:endParaRPr lang="pt-BR"/>
        </a:p>
      </dgm:t>
    </dgm:pt>
    <dgm:pt modelId="{435391F1-036D-40FC-BAFB-1C965ED9D868}" type="pres">
      <dgm:prSet presAssocID="{3EFA9A34-06D1-4C17-9334-8A0D3F553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29F2F5B6-62AA-4F62-92B4-489FFB87119B}" type="pres">
      <dgm:prSet presAssocID="{25213FBF-723A-429C-BD36-17BB7E1EC4B6}" presName="horFlow" presStyleCnt="0"/>
      <dgm:spPr/>
    </dgm:pt>
    <dgm:pt modelId="{5F8F88BE-7EA4-4787-993A-B0685E2FD22B}" type="pres">
      <dgm:prSet presAssocID="{25213FBF-723A-429C-BD36-17BB7E1EC4B6}" presName="bigChev" presStyleLbl="node1" presStyleIdx="0" presStyleCnt="1"/>
      <dgm:spPr/>
      <dgm:t>
        <a:bodyPr/>
        <a:lstStyle/>
        <a:p>
          <a:endParaRPr lang="pt-BR"/>
        </a:p>
      </dgm:t>
    </dgm:pt>
    <dgm:pt modelId="{65317926-0678-4C70-8134-5D533B090F31}" type="pres">
      <dgm:prSet presAssocID="{CCB20E84-C215-43CE-8B76-C8818CE06D67}" presName="parTrans" presStyleCnt="0"/>
      <dgm:spPr/>
    </dgm:pt>
    <dgm:pt modelId="{CE3EE6BB-3082-4D55-A98C-766AAAB318BC}" type="pres">
      <dgm:prSet presAssocID="{B6F8E239-CD24-4B53-9986-2FC85CB851DA}" presName="node" presStyleLbl="alignAccFollowNode1" presStyleIdx="0" presStyleCnt="1" custScaleX="17456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40BE700-646D-459C-9392-6ABC06899D6C}" type="presOf" srcId="{3EFA9A34-06D1-4C17-9334-8A0D3F55371C}" destId="{435391F1-036D-40FC-BAFB-1C965ED9D868}" srcOrd="0" destOrd="0" presId="urn:microsoft.com/office/officeart/2005/8/layout/lProcess3"/>
    <dgm:cxn modelId="{E954F500-0C4F-4BEE-A57B-C0C1F63B90CD}" type="presOf" srcId="{25213FBF-723A-429C-BD36-17BB7E1EC4B6}" destId="{5F8F88BE-7EA4-4787-993A-B0685E2FD22B}" srcOrd="0" destOrd="0" presId="urn:microsoft.com/office/officeart/2005/8/layout/lProcess3"/>
    <dgm:cxn modelId="{3E7A50BF-B95D-4047-AFA4-10AA2A096F31}" srcId="{3EFA9A34-06D1-4C17-9334-8A0D3F55371C}" destId="{25213FBF-723A-429C-BD36-17BB7E1EC4B6}" srcOrd="0" destOrd="0" parTransId="{42CA2F04-2A3A-4C0B-8CB8-AB0C91134D99}" sibTransId="{578DBE26-D7DD-4CA6-B985-69428A1A6E3D}"/>
    <dgm:cxn modelId="{CDC909E0-0735-4A4D-A2D0-CBFE3CA1325E}" srcId="{25213FBF-723A-429C-BD36-17BB7E1EC4B6}" destId="{B6F8E239-CD24-4B53-9986-2FC85CB851DA}" srcOrd="0" destOrd="0" parTransId="{CCB20E84-C215-43CE-8B76-C8818CE06D67}" sibTransId="{017F1077-2AB5-411B-83D9-8E5630D862A2}"/>
    <dgm:cxn modelId="{B7F5AF52-D9D2-406D-A944-9D40FCD1306F}" type="presOf" srcId="{B6F8E239-CD24-4B53-9986-2FC85CB851DA}" destId="{CE3EE6BB-3082-4D55-A98C-766AAAB318BC}" srcOrd="0" destOrd="0" presId="urn:microsoft.com/office/officeart/2005/8/layout/lProcess3"/>
    <dgm:cxn modelId="{E3F0512A-4D3E-42AF-9A84-DBCB363B3D2F}" type="presParOf" srcId="{435391F1-036D-40FC-BAFB-1C965ED9D868}" destId="{29F2F5B6-62AA-4F62-92B4-489FFB87119B}" srcOrd="0" destOrd="0" presId="urn:microsoft.com/office/officeart/2005/8/layout/lProcess3"/>
    <dgm:cxn modelId="{4AA11FE2-BA5C-45F2-A3B1-38185BA1958C}" type="presParOf" srcId="{29F2F5B6-62AA-4F62-92B4-489FFB87119B}" destId="{5F8F88BE-7EA4-4787-993A-B0685E2FD22B}" srcOrd="0" destOrd="0" presId="urn:microsoft.com/office/officeart/2005/8/layout/lProcess3"/>
    <dgm:cxn modelId="{41FB2F02-4A6F-470B-A766-C3CF0E865C3A}" type="presParOf" srcId="{29F2F5B6-62AA-4F62-92B4-489FFB87119B}" destId="{65317926-0678-4C70-8134-5D533B090F31}" srcOrd="1" destOrd="0" presId="urn:microsoft.com/office/officeart/2005/8/layout/lProcess3"/>
    <dgm:cxn modelId="{BD1A6378-9CE5-40C6-9EC8-9C4998636E32}" type="presParOf" srcId="{29F2F5B6-62AA-4F62-92B4-489FFB87119B}" destId="{CE3EE6BB-3082-4D55-A98C-766AAAB318B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72385B-5D0F-435C-BBA4-4C92774CFA8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2E5D85F-4D3D-435E-8E28-4F9ABAD53CE4}">
      <dgm:prSet phldrT="[Texto]" phldr="1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pt-BR" dirty="0"/>
        </a:p>
      </dgm:t>
    </dgm:pt>
    <dgm:pt modelId="{D4C6F227-AB4C-42A0-BA2D-0294ABEAD0F3}" type="parTrans" cxnId="{7623CFC2-E9DA-4EBE-8544-D9941AC8BE35}">
      <dgm:prSet/>
      <dgm:spPr/>
      <dgm:t>
        <a:bodyPr/>
        <a:lstStyle/>
        <a:p>
          <a:endParaRPr lang="pt-BR"/>
        </a:p>
      </dgm:t>
    </dgm:pt>
    <dgm:pt modelId="{9F360AA0-BEF8-4508-B429-D4DF5B4FFD06}" type="sibTrans" cxnId="{7623CFC2-E9DA-4EBE-8544-D9941AC8BE35}">
      <dgm:prSet/>
      <dgm:spPr/>
      <dgm:t>
        <a:bodyPr/>
        <a:lstStyle/>
        <a:p>
          <a:endParaRPr lang="pt-BR"/>
        </a:p>
      </dgm:t>
    </dgm:pt>
    <dgm:pt modelId="{F84E5B39-4904-4DC5-BDEC-8622F8C3B131}">
      <dgm:prSet phldrT="[Texto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pt-BR" smtClean="0"/>
            <a:t>Intuitivamente</a:t>
          </a:r>
          <a:endParaRPr lang="pt-BR" dirty="0"/>
        </a:p>
      </dgm:t>
    </dgm:pt>
    <dgm:pt modelId="{81BEB170-AB97-490B-8BD9-51DAFAECF639}" type="sibTrans" cxnId="{65CE7F57-D284-4869-95BE-D74308BF0AFA}">
      <dgm:prSet/>
      <dgm:spPr/>
      <dgm:t>
        <a:bodyPr/>
        <a:lstStyle/>
        <a:p>
          <a:endParaRPr lang="pt-BR"/>
        </a:p>
      </dgm:t>
    </dgm:pt>
    <dgm:pt modelId="{FF10CDD5-11A7-404A-B95E-87645AEE2950}" type="parTrans" cxnId="{65CE7F57-D284-4869-95BE-D74308BF0AFA}">
      <dgm:prSet/>
      <dgm:spPr/>
      <dgm:t>
        <a:bodyPr/>
        <a:lstStyle/>
        <a:p>
          <a:endParaRPr lang="pt-BR"/>
        </a:p>
      </dgm:t>
    </dgm:pt>
    <dgm:pt modelId="{9E75401C-DE16-4123-A902-B3E718D55D3E}" type="pres">
      <dgm:prSet presAssocID="{6072385B-5D0F-435C-BBA4-4C92774CFA8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CA8DB360-B15D-4214-A28F-B34E13F9D6C6}" type="pres">
      <dgm:prSet presAssocID="{F84E5B39-4904-4DC5-BDEC-8622F8C3B131}" presName="composite" presStyleCnt="0"/>
      <dgm:spPr/>
    </dgm:pt>
    <dgm:pt modelId="{520001DA-4967-472E-A1FB-DF5D59562A58}" type="pres">
      <dgm:prSet presAssocID="{F84E5B39-4904-4DC5-BDEC-8622F8C3B131}" presName="bentUpArrow1" presStyleLbl="alignImgPlace1" presStyleIdx="0" presStyleCnt="1" custScaleX="67453" custScaleY="83931" custLinFactNeighborX="7092" custLinFactNeighborY="-29830"/>
      <dgm:spPr>
        <a:solidFill>
          <a:schemeClr val="accent1">
            <a:lumMod val="50000"/>
          </a:schemeClr>
        </a:solidFill>
      </dgm:spPr>
    </dgm:pt>
    <dgm:pt modelId="{D6144B5A-AB0E-4651-84D1-3FAA5AAE5E08}" type="pres">
      <dgm:prSet presAssocID="{F84E5B39-4904-4DC5-BDEC-8622F8C3B131}" presName="ParentText" presStyleLbl="node1" presStyleIdx="0" presStyleCnt="2" custScaleX="86374" custScaleY="45011" custLinFactNeighborX="-1204" custLinFactNeighborY="-145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83DF2D-7922-44E8-82CD-64A3E83F0347}" type="pres">
      <dgm:prSet presAssocID="{F84E5B39-4904-4DC5-BDEC-8622F8C3B131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7579D4-9B79-4B10-9433-6D00CB4B7BC4}" type="pres">
      <dgm:prSet presAssocID="{81BEB170-AB97-490B-8BD9-51DAFAECF639}" presName="sibTrans" presStyleCnt="0"/>
      <dgm:spPr/>
    </dgm:pt>
    <dgm:pt modelId="{08757325-4E5A-4586-97E9-731602F26D77}" type="pres">
      <dgm:prSet presAssocID="{B2E5D85F-4D3D-435E-8E28-4F9ABAD53CE4}" presName="composite" presStyleCnt="0"/>
      <dgm:spPr/>
    </dgm:pt>
    <dgm:pt modelId="{E217478C-319F-4C91-B71D-5721D3A9FEF4}" type="pres">
      <dgm:prSet presAssocID="{B2E5D85F-4D3D-435E-8E28-4F9ABAD53CE4}" presName="ParentText" presStyleLbl="node1" presStyleIdx="1" presStyleCnt="2" custScaleY="64920" custLinFactNeighborX="-3184" custLinFactNeighborY="-1092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31E44E2-4B50-4375-9758-F033B78CC0F7}" type="presOf" srcId="{6072385B-5D0F-435C-BBA4-4C92774CFA80}" destId="{9E75401C-DE16-4123-A902-B3E718D55D3E}" srcOrd="0" destOrd="0" presId="urn:microsoft.com/office/officeart/2005/8/layout/StepDownProcess"/>
    <dgm:cxn modelId="{65CE7F57-D284-4869-95BE-D74308BF0AFA}" srcId="{6072385B-5D0F-435C-BBA4-4C92774CFA80}" destId="{F84E5B39-4904-4DC5-BDEC-8622F8C3B131}" srcOrd="0" destOrd="0" parTransId="{FF10CDD5-11A7-404A-B95E-87645AEE2950}" sibTransId="{81BEB170-AB97-490B-8BD9-51DAFAECF639}"/>
    <dgm:cxn modelId="{7623CFC2-E9DA-4EBE-8544-D9941AC8BE35}" srcId="{6072385B-5D0F-435C-BBA4-4C92774CFA80}" destId="{B2E5D85F-4D3D-435E-8E28-4F9ABAD53CE4}" srcOrd="1" destOrd="0" parTransId="{D4C6F227-AB4C-42A0-BA2D-0294ABEAD0F3}" sibTransId="{9F360AA0-BEF8-4508-B429-D4DF5B4FFD06}"/>
    <dgm:cxn modelId="{89FF8D8E-1675-415D-A98C-E4AE836BC29F}" type="presOf" srcId="{F84E5B39-4904-4DC5-BDEC-8622F8C3B131}" destId="{D6144B5A-AB0E-4651-84D1-3FAA5AAE5E08}" srcOrd="0" destOrd="0" presId="urn:microsoft.com/office/officeart/2005/8/layout/StepDownProcess"/>
    <dgm:cxn modelId="{E187C33A-C6E5-443C-A6D2-9DC7FA7AF642}" type="presOf" srcId="{B2E5D85F-4D3D-435E-8E28-4F9ABAD53CE4}" destId="{E217478C-319F-4C91-B71D-5721D3A9FEF4}" srcOrd="0" destOrd="0" presId="urn:microsoft.com/office/officeart/2005/8/layout/StepDownProcess"/>
    <dgm:cxn modelId="{C44686B8-5824-4729-B362-BD152DD065AF}" type="presParOf" srcId="{9E75401C-DE16-4123-A902-B3E718D55D3E}" destId="{CA8DB360-B15D-4214-A28F-B34E13F9D6C6}" srcOrd="0" destOrd="0" presId="urn:microsoft.com/office/officeart/2005/8/layout/StepDownProcess"/>
    <dgm:cxn modelId="{9698B059-B61A-4FD2-9802-1F70B10E63A7}" type="presParOf" srcId="{CA8DB360-B15D-4214-A28F-B34E13F9D6C6}" destId="{520001DA-4967-472E-A1FB-DF5D59562A58}" srcOrd="0" destOrd="0" presId="urn:microsoft.com/office/officeart/2005/8/layout/StepDownProcess"/>
    <dgm:cxn modelId="{1F7A861C-CBDD-454C-8378-EEF229EC7E3E}" type="presParOf" srcId="{CA8DB360-B15D-4214-A28F-B34E13F9D6C6}" destId="{D6144B5A-AB0E-4651-84D1-3FAA5AAE5E08}" srcOrd="1" destOrd="0" presId="urn:microsoft.com/office/officeart/2005/8/layout/StepDownProcess"/>
    <dgm:cxn modelId="{37C8E882-06EF-4C6C-AACA-DE41D0269B43}" type="presParOf" srcId="{CA8DB360-B15D-4214-A28F-B34E13F9D6C6}" destId="{2A83DF2D-7922-44E8-82CD-64A3E83F0347}" srcOrd="2" destOrd="0" presId="urn:microsoft.com/office/officeart/2005/8/layout/StepDownProcess"/>
    <dgm:cxn modelId="{2F144339-7751-4CD7-8F64-9790367EBACD}" type="presParOf" srcId="{9E75401C-DE16-4123-A902-B3E718D55D3E}" destId="{937579D4-9B79-4B10-9433-6D00CB4B7BC4}" srcOrd="1" destOrd="0" presId="urn:microsoft.com/office/officeart/2005/8/layout/StepDownProcess"/>
    <dgm:cxn modelId="{00D33087-463B-430E-88F1-108D095FAEBC}" type="presParOf" srcId="{9E75401C-DE16-4123-A902-B3E718D55D3E}" destId="{08757325-4E5A-4586-97E9-731602F26D77}" srcOrd="2" destOrd="0" presId="urn:microsoft.com/office/officeart/2005/8/layout/StepDownProcess"/>
    <dgm:cxn modelId="{23ACE1FF-CADE-4F93-A91C-9A5BD24A1BC4}" type="presParOf" srcId="{08757325-4E5A-4586-97E9-731602F26D77}" destId="{E217478C-319F-4C91-B71D-5721D3A9FEF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8E48-454F-4CBB-91C3-ECDD828AB777}">
      <dsp:nvSpPr>
        <dsp:cNvPr id="0" name=""/>
        <dsp:cNvSpPr/>
      </dsp:nvSpPr>
      <dsp:spPr>
        <a:xfrm>
          <a:off x="5655072" y="2875033"/>
          <a:ext cx="4001004" cy="694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194"/>
              </a:lnTo>
              <a:lnTo>
                <a:pt x="4001004" y="347194"/>
              </a:lnTo>
              <a:lnTo>
                <a:pt x="4001004" y="6943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FD703-0060-43D8-909C-38986D8F52CA}">
      <dsp:nvSpPr>
        <dsp:cNvPr id="0" name=""/>
        <dsp:cNvSpPr/>
      </dsp:nvSpPr>
      <dsp:spPr>
        <a:xfrm>
          <a:off x="5609352" y="2875033"/>
          <a:ext cx="91440" cy="6943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943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A6B6B-D2EC-4B1A-A2BF-D4AAB74151F0}">
      <dsp:nvSpPr>
        <dsp:cNvPr id="0" name=""/>
        <dsp:cNvSpPr/>
      </dsp:nvSpPr>
      <dsp:spPr>
        <a:xfrm>
          <a:off x="1654067" y="2875033"/>
          <a:ext cx="4001004" cy="694389"/>
        </a:xfrm>
        <a:custGeom>
          <a:avLst/>
          <a:gdLst/>
          <a:ahLst/>
          <a:cxnLst/>
          <a:rect l="0" t="0" r="0" b="0"/>
          <a:pathLst>
            <a:path>
              <a:moveTo>
                <a:pt x="4001004" y="0"/>
              </a:moveTo>
              <a:lnTo>
                <a:pt x="4001004" y="347194"/>
              </a:lnTo>
              <a:lnTo>
                <a:pt x="0" y="347194"/>
              </a:lnTo>
              <a:lnTo>
                <a:pt x="0" y="6943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BC7DB-CAD0-4A1F-A35B-6D053CFBB9AC}">
      <dsp:nvSpPr>
        <dsp:cNvPr id="0" name=""/>
        <dsp:cNvSpPr/>
      </dsp:nvSpPr>
      <dsp:spPr>
        <a:xfrm>
          <a:off x="4828418" y="1221725"/>
          <a:ext cx="1653307" cy="165330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35B0C-5881-41C3-B3EC-C278ACBAA2F8}">
      <dsp:nvSpPr>
        <dsp:cNvPr id="0" name=""/>
        <dsp:cNvSpPr/>
      </dsp:nvSpPr>
      <dsp:spPr>
        <a:xfrm>
          <a:off x="4828418" y="1221725"/>
          <a:ext cx="1653307" cy="165330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BCA35-84E4-4B4A-8547-6368DE83FFBF}">
      <dsp:nvSpPr>
        <dsp:cNvPr id="0" name=""/>
        <dsp:cNvSpPr/>
      </dsp:nvSpPr>
      <dsp:spPr>
        <a:xfrm>
          <a:off x="4001764" y="1519320"/>
          <a:ext cx="3306615" cy="10581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>
              <a:latin typeface="PT Sans" panose="020B0604020202020204" charset="0"/>
            </a:rPr>
            <a:t>Coeficiente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>
              <a:latin typeface="PT Sans" panose="020B0604020202020204" charset="0"/>
            </a:rPr>
            <a:t>de correlação</a:t>
          </a:r>
          <a:endParaRPr lang="pt-BR" sz="2000" kern="1200" dirty="0">
            <a:latin typeface="PT Sans" panose="020B0604020202020204" charset="0"/>
          </a:endParaRPr>
        </a:p>
      </dsp:txBody>
      <dsp:txXfrm>
        <a:off x="4001764" y="1519320"/>
        <a:ext cx="3306615" cy="1058116"/>
      </dsp:txXfrm>
    </dsp:sp>
    <dsp:sp modelId="{DAAB9F28-0A6D-4E3F-B881-3944FDA1D5E8}">
      <dsp:nvSpPr>
        <dsp:cNvPr id="0" name=""/>
        <dsp:cNvSpPr/>
      </dsp:nvSpPr>
      <dsp:spPr>
        <a:xfrm>
          <a:off x="827413" y="3569422"/>
          <a:ext cx="1653307" cy="165330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15D44-1D9F-44DC-9838-A69070C7BBD2}">
      <dsp:nvSpPr>
        <dsp:cNvPr id="0" name=""/>
        <dsp:cNvSpPr/>
      </dsp:nvSpPr>
      <dsp:spPr>
        <a:xfrm>
          <a:off x="827413" y="3569422"/>
          <a:ext cx="1653307" cy="165330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E6E08-CD6D-4105-8032-FA28EA632955}">
      <dsp:nvSpPr>
        <dsp:cNvPr id="0" name=""/>
        <dsp:cNvSpPr/>
      </dsp:nvSpPr>
      <dsp:spPr>
        <a:xfrm>
          <a:off x="759" y="3867018"/>
          <a:ext cx="3306615" cy="10581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900" kern="1200" dirty="0" smtClean="0"/>
            <a:t>-1</a:t>
          </a:r>
          <a:r>
            <a:rPr lang="pt-BR" sz="2000" kern="1200" dirty="0" smtClean="0">
              <a:latin typeface="PT Sans" panose="020B0604020202020204" charset="0"/>
            </a:rPr>
            <a:t>mínimo</a:t>
          </a:r>
          <a:endParaRPr lang="pt-BR" sz="2000" kern="1200" dirty="0">
            <a:latin typeface="PT Sans" panose="020B0604020202020204" charset="0"/>
          </a:endParaRPr>
        </a:p>
      </dsp:txBody>
      <dsp:txXfrm>
        <a:off x="759" y="3867018"/>
        <a:ext cx="3306615" cy="1058116"/>
      </dsp:txXfrm>
    </dsp:sp>
    <dsp:sp modelId="{88DB98BC-A5AE-4E15-A948-C4287B463D96}">
      <dsp:nvSpPr>
        <dsp:cNvPr id="0" name=""/>
        <dsp:cNvSpPr/>
      </dsp:nvSpPr>
      <dsp:spPr>
        <a:xfrm>
          <a:off x="4828418" y="3569422"/>
          <a:ext cx="1653307" cy="165330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CB708-C4EC-4836-8103-86EFA65510DD}">
      <dsp:nvSpPr>
        <dsp:cNvPr id="0" name=""/>
        <dsp:cNvSpPr/>
      </dsp:nvSpPr>
      <dsp:spPr>
        <a:xfrm>
          <a:off x="4828418" y="3569422"/>
          <a:ext cx="1653307" cy="165330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FEB81-417A-42AD-9CBA-31BE0C29F51C}">
      <dsp:nvSpPr>
        <dsp:cNvPr id="0" name=""/>
        <dsp:cNvSpPr/>
      </dsp:nvSpPr>
      <dsp:spPr>
        <a:xfrm>
          <a:off x="4001764" y="3867018"/>
          <a:ext cx="3306615" cy="10581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>
              <a:latin typeface="PT Sans" panose="020B0604020202020204" charset="0"/>
            </a:rPr>
            <a:t>Valores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>
              <a:latin typeface="PT Sans" panose="020B0604020202020204" charset="0"/>
            </a:rPr>
            <a:t>Intermediários</a:t>
          </a:r>
          <a:endParaRPr lang="pt-BR" sz="2800" kern="1200" dirty="0">
            <a:latin typeface="PT Sans" panose="020B0604020202020204" charset="0"/>
          </a:endParaRPr>
        </a:p>
      </dsp:txBody>
      <dsp:txXfrm>
        <a:off x="4001764" y="3867018"/>
        <a:ext cx="3306615" cy="1058116"/>
      </dsp:txXfrm>
    </dsp:sp>
    <dsp:sp modelId="{427E8A5F-EE9F-4B88-82D5-8DB0B6579C4B}">
      <dsp:nvSpPr>
        <dsp:cNvPr id="0" name=""/>
        <dsp:cNvSpPr/>
      </dsp:nvSpPr>
      <dsp:spPr>
        <a:xfrm>
          <a:off x="8829422" y="3569422"/>
          <a:ext cx="1653307" cy="165330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F20E8-3BF9-4A0F-8821-1D403FE13676}">
      <dsp:nvSpPr>
        <dsp:cNvPr id="0" name=""/>
        <dsp:cNvSpPr/>
      </dsp:nvSpPr>
      <dsp:spPr>
        <a:xfrm>
          <a:off x="8829422" y="3569422"/>
          <a:ext cx="1653307" cy="165330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6ACB-796A-495E-A87D-BD1CDEDE22B6}">
      <dsp:nvSpPr>
        <dsp:cNvPr id="0" name=""/>
        <dsp:cNvSpPr/>
      </dsp:nvSpPr>
      <dsp:spPr>
        <a:xfrm>
          <a:off x="8002769" y="3867018"/>
          <a:ext cx="3306615" cy="10581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000" kern="1200" dirty="0" smtClean="0">
              <a:latin typeface="PT Sans" panose="020B0604020202020204" charset="0"/>
            </a:rPr>
            <a:t>1 </a:t>
          </a:r>
          <a:r>
            <a:rPr lang="pt-BR" sz="2000" kern="1200" dirty="0" smtClean="0">
              <a:latin typeface="PT Sans" panose="020B0604020202020204" charset="0"/>
            </a:rPr>
            <a:t>máximo</a:t>
          </a:r>
          <a:endParaRPr lang="pt-BR" sz="2000" kern="1200" dirty="0">
            <a:latin typeface="PT Sans" panose="020B0604020202020204" charset="0"/>
          </a:endParaRPr>
        </a:p>
      </dsp:txBody>
      <dsp:txXfrm>
        <a:off x="8002769" y="3867018"/>
        <a:ext cx="3306615" cy="1058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115925" y="1270"/>
          <a:ext cx="2826921" cy="1130768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 dirty="0" smtClean="0"/>
            <a:t>Caso 1</a:t>
          </a:r>
          <a:endParaRPr lang="pt-BR" sz="3000" kern="1200" dirty="0"/>
        </a:p>
      </dsp:txBody>
      <dsp:txXfrm>
        <a:off x="681309" y="1270"/>
        <a:ext cx="1696153" cy="1130768"/>
      </dsp:txXfrm>
    </dsp:sp>
    <dsp:sp modelId="{CE3EE6BB-3082-4D55-A98C-766AAAB318BC}">
      <dsp:nvSpPr>
        <dsp:cNvPr id="0" name=""/>
        <dsp:cNvSpPr/>
      </dsp:nvSpPr>
      <dsp:spPr>
        <a:xfrm>
          <a:off x="2575346" y="97386"/>
          <a:ext cx="4095990" cy="938537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>
              <a:solidFill>
                <a:schemeClr val="bg1"/>
              </a:solidFill>
            </a:rPr>
            <a:t>.</a:t>
          </a:r>
          <a:endParaRPr lang="pt-BR" sz="6500" kern="1200" dirty="0">
            <a:solidFill>
              <a:schemeClr val="bg1"/>
            </a:solidFill>
          </a:endParaRPr>
        </a:p>
      </dsp:txBody>
      <dsp:txXfrm>
        <a:off x="3044615" y="97386"/>
        <a:ext cx="3157453" cy="938537"/>
      </dsp:txXfrm>
    </dsp:sp>
    <dsp:sp modelId="{24E3F0F8-C426-404B-9766-4F4761936746}">
      <dsp:nvSpPr>
        <dsp:cNvPr id="0" name=""/>
        <dsp:cNvSpPr/>
      </dsp:nvSpPr>
      <dsp:spPr>
        <a:xfrm>
          <a:off x="115925" y="1290346"/>
          <a:ext cx="2826921" cy="1130768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 dirty="0" smtClean="0"/>
            <a:t>Caso 2</a:t>
          </a:r>
          <a:endParaRPr lang="pt-BR" sz="3000" kern="1200" dirty="0"/>
        </a:p>
      </dsp:txBody>
      <dsp:txXfrm>
        <a:off x="681309" y="1290346"/>
        <a:ext cx="1696153" cy="1130768"/>
      </dsp:txXfrm>
    </dsp:sp>
    <dsp:sp modelId="{81AB62F2-C5F2-45E1-ADD9-F34540D7866D}">
      <dsp:nvSpPr>
        <dsp:cNvPr id="0" name=""/>
        <dsp:cNvSpPr/>
      </dsp:nvSpPr>
      <dsp:spPr>
        <a:xfrm>
          <a:off x="2575346" y="1386462"/>
          <a:ext cx="4054647" cy="938537"/>
        </a:xfrm>
        <a:prstGeom prst="chevron">
          <a:avLst/>
        </a:prstGeom>
        <a:noFill/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>
              <a:solidFill>
                <a:schemeClr val="bg1"/>
              </a:solidFill>
            </a:rPr>
            <a:t>.</a:t>
          </a:r>
          <a:endParaRPr lang="pt-BR" sz="6500" kern="1200" dirty="0">
            <a:solidFill>
              <a:schemeClr val="bg1"/>
            </a:solidFill>
          </a:endParaRPr>
        </a:p>
      </dsp:txBody>
      <dsp:txXfrm>
        <a:off x="3044615" y="1386462"/>
        <a:ext cx="3116110" cy="9385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648" y="316431"/>
          <a:ext cx="2926343" cy="1170537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 dirty="0" smtClean="0"/>
            <a:t>Caso 1</a:t>
          </a:r>
          <a:endParaRPr lang="pt-BR" sz="3000" kern="1200" dirty="0"/>
        </a:p>
      </dsp:txBody>
      <dsp:txXfrm>
        <a:off x="585917" y="316431"/>
        <a:ext cx="1755806" cy="1170537"/>
      </dsp:txXfrm>
    </dsp:sp>
    <dsp:sp modelId="{CE3EE6BB-3082-4D55-A98C-766AAAB318BC}">
      <dsp:nvSpPr>
        <dsp:cNvPr id="0" name=""/>
        <dsp:cNvSpPr/>
      </dsp:nvSpPr>
      <dsp:spPr>
        <a:xfrm>
          <a:off x="2546567" y="415926"/>
          <a:ext cx="4240046" cy="971546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>
              <a:solidFill>
                <a:schemeClr val="bg1"/>
              </a:solidFill>
            </a:rPr>
            <a:t>.</a:t>
          </a:r>
          <a:endParaRPr lang="pt-BR" sz="6500" kern="1200" dirty="0">
            <a:solidFill>
              <a:schemeClr val="bg1"/>
            </a:solidFill>
          </a:endParaRPr>
        </a:p>
      </dsp:txBody>
      <dsp:txXfrm>
        <a:off x="3032340" y="415926"/>
        <a:ext cx="3268500" cy="971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648" y="316431"/>
          <a:ext cx="2926343" cy="1170537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 dirty="0" smtClean="0"/>
            <a:t>Caso 2</a:t>
          </a:r>
          <a:endParaRPr lang="pt-BR" sz="3000" kern="1200" dirty="0"/>
        </a:p>
      </dsp:txBody>
      <dsp:txXfrm>
        <a:off x="585917" y="316431"/>
        <a:ext cx="1755806" cy="1170537"/>
      </dsp:txXfrm>
    </dsp:sp>
    <dsp:sp modelId="{CE3EE6BB-3082-4D55-A98C-766AAAB318BC}">
      <dsp:nvSpPr>
        <dsp:cNvPr id="0" name=""/>
        <dsp:cNvSpPr/>
      </dsp:nvSpPr>
      <dsp:spPr>
        <a:xfrm>
          <a:off x="2546567" y="415926"/>
          <a:ext cx="4240046" cy="971546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>
              <a:solidFill>
                <a:schemeClr val="bg1"/>
              </a:solidFill>
            </a:rPr>
            <a:t>.</a:t>
          </a:r>
          <a:endParaRPr lang="pt-BR" sz="6500" kern="1200" dirty="0">
            <a:solidFill>
              <a:schemeClr val="bg1"/>
            </a:solidFill>
          </a:endParaRPr>
        </a:p>
      </dsp:txBody>
      <dsp:txXfrm>
        <a:off x="3032340" y="415926"/>
        <a:ext cx="3268500" cy="971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418" y="263770"/>
          <a:ext cx="1887897" cy="755158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Caso 1</a:t>
          </a:r>
          <a:endParaRPr lang="pt-BR" sz="2000" kern="1200" dirty="0"/>
        </a:p>
      </dsp:txBody>
      <dsp:txXfrm>
        <a:off x="377997" y="263770"/>
        <a:ext cx="1132739" cy="755158"/>
      </dsp:txXfrm>
    </dsp:sp>
    <dsp:sp modelId="{CE3EE6BB-3082-4D55-A98C-766AAAB318BC}">
      <dsp:nvSpPr>
        <dsp:cNvPr id="0" name=""/>
        <dsp:cNvSpPr/>
      </dsp:nvSpPr>
      <dsp:spPr>
        <a:xfrm>
          <a:off x="1642888" y="327959"/>
          <a:ext cx="2735416" cy="62678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>
              <a:solidFill>
                <a:schemeClr val="bg1"/>
              </a:solidFill>
            </a:rPr>
            <a:t>.</a:t>
          </a:r>
          <a:endParaRPr lang="pt-BR" sz="4300" kern="1200" dirty="0">
            <a:solidFill>
              <a:schemeClr val="bg1"/>
            </a:solidFill>
          </a:endParaRPr>
        </a:p>
      </dsp:txBody>
      <dsp:txXfrm>
        <a:off x="1956279" y="327959"/>
        <a:ext cx="2108635" cy="626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418" y="263770"/>
          <a:ext cx="1887897" cy="755158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Caso 2</a:t>
          </a:r>
          <a:endParaRPr lang="pt-BR" sz="2000" kern="1200" dirty="0"/>
        </a:p>
      </dsp:txBody>
      <dsp:txXfrm>
        <a:off x="377997" y="263770"/>
        <a:ext cx="1132739" cy="755158"/>
      </dsp:txXfrm>
    </dsp:sp>
    <dsp:sp modelId="{CE3EE6BB-3082-4D55-A98C-766AAAB318BC}">
      <dsp:nvSpPr>
        <dsp:cNvPr id="0" name=""/>
        <dsp:cNvSpPr/>
      </dsp:nvSpPr>
      <dsp:spPr>
        <a:xfrm>
          <a:off x="1642888" y="327959"/>
          <a:ext cx="2735416" cy="62678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>
              <a:solidFill>
                <a:schemeClr val="bg1"/>
              </a:solidFill>
            </a:rPr>
            <a:t>.</a:t>
          </a:r>
          <a:endParaRPr lang="pt-BR" sz="4300" kern="1200" dirty="0">
            <a:solidFill>
              <a:schemeClr val="bg1"/>
            </a:solidFill>
          </a:endParaRPr>
        </a:p>
      </dsp:txBody>
      <dsp:txXfrm>
        <a:off x="1956279" y="327959"/>
        <a:ext cx="2108635" cy="626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F88BE-7EA4-4787-993A-B0685E2FD22B}">
      <dsp:nvSpPr>
        <dsp:cNvPr id="0" name=""/>
        <dsp:cNvSpPr/>
      </dsp:nvSpPr>
      <dsp:spPr>
        <a:xfrm>
          <a:off x="418" y="263770"/>
          <a:ext cx="1887897" cy="755158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Risco Nulo</a:t>
          </a:r>
          <a:endParaRPr lang="pt-BR" sz="2000" kern="1200" dirty="0"/>
        </a:p>
      </dsp:txBody>
      <dsp:txXfrm>
        <a:off x="377997" y="263770"/>
        <a:ext cx="1132739" cy="755158"/>
      </dsp:txXfrm>
    </dsp:sp>
    <dsp:sp modelId="{CE3EE6BB-3082-4D55-A98C-766AAAB318BC}">
      <dsp:nvSpPr>
        <dsp:cNvPr id="0" name=""/>
        <dsp:cNvSpPr/>
      </dsp:nvSpPr>
      <dsp:spPr>
        <a:xfrm>
          <a:off x="1642888" y="327959"/>
          <a:ext cx="2735416" cy="62678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>
              <a:solidFill>
                <a:schemeClr val="bg1"/>
              </a:solidFill>
            </a:rPr>
            <a:t>.</a:t>
          </a:r>
          <a:endParaRPr lang="pt-BR" sz="4300" kern="1200" dirty="0">
            <a:solidFill>
              <a:schemeClr val="bg1"/>
            </a:solidFill>
          </a:endParaRPr>
        </a:p>
      </dsp:txBody>
      <dsp:txXfrm>
        <a:off x="1956279" y="327959"/>
        <a:ext cx="2108635" cy="626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001DA-4967-472E-A1FB-DF5D59562A58}">
      <dsp:nvSpPr>
        <dsp:cNvPr id="0" name=""/>
        <dsp:cNvSpPr/>
      </dsp:nvSpPr>
      <dsp:spPr>
        <a:xfrm rot="5400000">
          <a:off x="466899" y="1705468"/>
          <a:ext cx="1253445" cy="11468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44B5A-AB0E-4651-84D1-3FAA5AAE5E08}">
      <dsp:nvSpPr>
        <dsp:cNvPr id="0" name=""/>
        <dsp:cNvSpPr/>
      </dsp:nvSpPr>
      <dsp:spPr>
        <a:xfrm>
          <a:off x="0" y="677030"/>
          <a:ext cx="2171483" cy="792081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smtClean="0"/>
            <a:t>Intuitivamente</a:t>
          </a:r>
          <a:endParaRPr lang="pt-BR" sz="2400" kern="1200" dirty="0"/>
        </a:p>
      </dsp:txBody>
      <dsp:txXfrm>
        <a:off x="38673" y="715703"/>
        <a:ext cx="2094137" cy="714735"/>
      </dsp:txXfrm>
    </dsp:sp>
    <dsp:sp modelId="{2A83DF2D-7922-44E8-82CD-64A3E83F0347}">
      <dsp:nvSpPr>
        <dsp:cNvPr id="0" name=""/>
        <dsp:cNvSpPr/>
      </dsp:nvSpPr>
      <dsp:spPr>
        <a:xfrm>
          <a:off x="2344711" y="386615"/>
          <a:ext cx="1828478" cy="1422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7478C-319F-4C91-B71D-5721D3A9FEF4}">
      <dsp:nvSpPr>
        <dsp:cNvPr id="0" name=""/>
        <dsp:cNvSpPr/>
      </dsp:nvSpPr>
      <dsp:spPr>
        <a:xfrm>
          <a:off x="1924096" y="1883392"/>
          <a:ext cx="2514047" cy="1142430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 dirty="0"/>
        </a:p>
      </dsp:txBody>
      <dsp:txXfrm>
        <a:off x="1979875" y="1939171"/>
        <a:ext cx="2402489" cy="103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947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25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61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029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242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28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243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05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2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698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88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33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38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60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439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68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46.png"/><Relationship Id="rId4" Type="http://schemas.openxmlformats.org/officeDocument/2006/relationships/diagramData" Target="../diagrams/data3.xml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51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50.png"/><Relationship Id="rId9" Type="http://schemas.openxmlformats.org/officeDocument/2006/relationships/diagramData" Target="../diagrams/data4.xml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Data" Target="../diagrams/data6.xml"/><Relationship Id="rId18" Type="http://schemas.openxmlformats.org/officeDocument/2006/relationships/image" Target="../media/image54.png"/><Relationship Id="rId26" Type="http://schemas.openxmlformats.org/officeDocument/2006/relationships/image" Target="../media/image69.png"/><Relationship Id="rId3" Type="http://schemas.openxmlformats.org/officeDocument/2006/relationships/image" Target="../media/image68.png"/><Relationship Id="rId21" Type="http://schemas.openxmlformats.org/officeDocument/2006/relationships/diagramQuickStyle" Target="../diagrams/quickStyle7.xml"/><Relationship Id="rId7" Type="http://schemas.openxmlformats.org/officeDocument/2006/relationships/diagramData" Target="../diagrams/data5.xml"/><Relationship Id="rId12" Type="http://schemas.openxmlformats.org/officeDocument/2006/relationships/image" Target="../media/image49.png"/><Relationship Id="rId17" Type="http://schemas.microsoft.com/office/2007/relationships/diagramDrawing" Target="../diagrams/drawing6.xml"/><Relationship Id="rId25" Type="http://schemas.openxmlformats.org/officeDocument/2006/relationships/image" Target="../media/image650.png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6.xml"/><Relationship Id="rId20" Type="http://schemas.openxmlformats.org/officeDocument/2006/relationships/diagramLayout" Target="../diagrams/layout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microsoft.com/office/2007/relationships/diagramDrawing" Target="../diagrams/drawing5.xml"/><Relationship Id="rId24" Type="http://schemas.openxmlformats.org/officeDocument/2006/relationships/image" Target="../media/image65.png"/><Relationship Id="rId5" Type="http://schemas.openxmlformats.org/officeDocument/2006/relationships/image" Target="../media/image34.png"/><Relationship Id="rId15" Type="http://schemas.openxmlformats.org/officeDocument/2006/relationships/diagramQuickStyle" Target="../diagrams/quickStyle6.xml"/><Relationship Id="rId23" Type="http://schemas.microsoft.com/office/2007/relationships/diagramDrawing" Target="../diagrams/drawing7.xml"/><Relationship Id="rId10" Type="http://schemas.openxmlformats.org/officeDocument/2006/relationships/diagramColors" Target="../diagrams/colors5.xml"/><Relationship Id="rId19" Type="http://schemas.openxmlformats.org/officeDocument/2006/relationships/diagramData" Target="../diagrams/data7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Relationship Id="rId14" Type="http://schemas.openxmlformats.org/officeDocument/2006/relationships/diagramLayout" Target="../diagrams/layout6.xml"/><Relationship Id="rId22" Type="http://schemas.openxmlformats.org/officeDocument/2006/relationships/diagramColors" Target="../diagrams/colors7.xml"/><Relationship Id="rId27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diagramColors" Target="../diagrams/colors8.xml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12" Type="http://schemas.openxmlformats.org/officeDocument/2006/relationships/diagramQuickStyle" Target="../diagrams/quickStyle8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diagramLayout" Target="../diagrams/layout8.xml"/><Relationship Id="rId15" Type="http://schemas.openxmlformats.org/officeDocument/2006/relationships/image" Target="../media/image75.png"/><Relationship Id="rId10" Type="http://schemas.openxmlformats.org/officeDocument/2006/relationships/diagramData" Target="../diagrams/data8.xml"/><Relationship Id="rId19" Type="http://schemas.openxmlformats.org/officeDocument/2006/relationships/image" Target="../media/image77.png"/><Relationship Id="rId9" Type="http://schemas.openxmlformats.org/officeDocument/2006/relationships/image" Target="../media/image74.png"/><Relationship Id="rId14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jfi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5.png"/><Relationship Id="rId4" Type="http://schemas.openxmlformats.org/officeDocument/2006/relationships/diagramData" Target="../diagrams/data1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diagramColors" Target="../diagrams/colors2.xml"/><Relationship Id="rId7" Type="http://schemas.openxmlformats.org/officeDocument/2006/relationships/image" Target="../media/image41.png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diagramData" Target="../diagrams/data2.xml"/><Relationship Id="rId4" Type="http://schemas.openxmlformats.org/officeDocument/2006/relationships/image" Target="../media/image370.png"/><Relationship Id="rId9" Type="http://schemas.openxmlformats.org/officeDocument/2006/relationships/image" Target="../media/image43.png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Delineamento de Carteiras Eficientes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728286" y="7478724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risco e o retorn</a:t>
            </a:r>
            <a:r>
              <a:rPr lang="pt-BR" sz="5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da carteira como combinação de dois ativos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69476" y="304800"/>
            <a:ext cx="6787262" cy="1803400"/>
            <a:chOff x="269476" y="304800"/>
            <a:chExt cx="6787262" cy="1803400"/>
          </a:xfrm>
        </p:grpSpPr>
        <p:graphicFrame>
          <p:nvGraphicFramePr>
            <p:cNvPr id="6" name="Diagrama 5"/>
            <p:cNvGraphicFramePr/>
            <p:nvPr>
              <p:extLst>
                <p:ext uri="{D42A27DB-BD31-4B8C-83A1-F6EECF244321}">
                  <p14:modId xmlns:p14="http://schemas.microsoft.com/office/powerpoint/2010/main" val="4031336584"/>
                </p:ext>
              </p:extLst>
            </p:nvPr>
          </p:nvGraphicFramePr>
          <p:xfrm>
            <a:off x="269476" y="304800"/>
            <a:ext cx="6787262" cy="1803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26294" y="996921"/>
              <a:ext cx="3086531" cy="419158"/>
            </a:xfrm>
            <a:prstGeom prst="rect">
              <a:avLst/>
            </a:prstGeom>
          </p:spPr>
        </p:pic>
      </p:grp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00368"/>
              </p:ext>
            </p:extLst>
          </p:nvPr>
        </p:nvGraphicFramePr>
        <p:xfrm>
          <a:off x="13893800" y="1663701"/>
          <a:ext cx="2508177" cy="170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059"/>
                <a:gridCol w="836059"/>
                <a:gridCol w="836059"/>
              </a:tblGrid>
              <a:tr h="866006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710" y="2231086"/>
            <a:ext cx="10108849" cy="26965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4710" y="4863824"/>
            <a:ext cx="8277461" cy="1574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4710" y="6438624"/>
            <a:ext cx="9487032" cy="1765576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11696700" y="7327900"/>
            <a:ext cx="3200400" cy="14605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2332" y="7633826"/>
            <a:ext cx="2254568" cy="7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49034"/>
              </p:ext>
            </p:extLst>
          </p:nvPr>
        </p:nvGraphicFramePr>
        <p:xfrm>
          <a:off x="14049411" y="931518"/>
          <a:ext cx="2508177" cy="170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059"/>
                <a:gridCol w="836059"/>
                <a:gridCol w="836059"/>
              </a:tblGrid>
              <a:tr h="866006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Elipse 9"/>
          <p:cNvSpPr/>
          <p:nvPr/>
        </p:nvSpPr>
        <p:spPr>
          <a:xfrm>
            <a:off x="9423156" y="7611802"/>
            <a:ext cx="3200400" cy="14605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8" y="2463248"/>
            <a:ext cx="8714460" cy="16326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487" y="4083021"/>
            <a:ext cx="2145638" cy="95361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01" y="5036639"/>
            <a:ext cx="6194337" cy="112901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401" y="6559027"/>
            <a:ext cx="8560755" cy="158805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241" y="7887201"/>
            <a:ext cx="2365715" cy="8197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69476" y="304800"/>
            <a:ext cx="6787262" cy="1803400"/>
            <a:chOff x="269476" y="304800"/>
            <a:chExt cx="6787262" cy="1803400"/>
          </a:xfrm>
        </p:grpSpPr>
        <p:graphicFrame>
          <p:nvGraphicFramePr>
            <p:cNvPr id="6" name="Diagrama 5"/>
            <p:cNvGraphicFramePr/>
            <p:nvPr>
              <p:extLst>
                <p:ext uri="{D42A27DB-BD31-4B8C-83A1-F6EECF244321}">
                  <p14:modId xmlns:p14="http://schemas.microsoft.com/office/powerpoint/2010/main" val="2673480167"/>
                </p:ext>
              </p:extLst>
            </p:nvPr>
          </p:nvGraphicFramePr>
          <p:xfrm>
            <a:off x="269476" y="304800"/>
            <a:ext cx="6787262" cy="1803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26294" y="931518"/>
              <a:ext cx="3392006" cy="456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5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00;p46"/>
          <p:cNvSpPr txBox="1">
            <a:spLocks/>
          </p:cNvSpPr>
          <p:nvPr/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É possível ter risco nulo?</a:t>
            </a:r>
            <a:endParaRPr lang="pt-BR" baseline="-250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956" y="1763462"/>
            <a:ext cx="2942544" cy="85539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8" y="1937832"/>
            <a:ext cx="2233312" cy="4349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294" y="1884492"/>
            <a:ext cx="3832772" cy="54158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88" y="3217612"/>
            <a:ext cx="7653645" cy="136747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398" y="5225147"/>
            <a:ext cx="2931502" cy="45838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397" y="6018010"/>
            <a:ext cx="6721757" cy="62409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04" y="7435808"/>
            <a:ext cx="2181529" cy="80021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824" y="7250893"/>
            <a:ext cx="2629786" cy="52595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3006" y="7375422"/>
            <a:ext cx="2985491" cy="82427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249" y="7776850"/>
            <a:ext cx="2700767" cy="588629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00801" y="6864143"/>
            <a:ext cx="2457793" cy="781159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8550956" y="1763462"/>
            <a:ext cx="3031444" cy="8553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8550956" y="5112898"/>
            <a:ext cx="3247344" cy="150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6098533" y="6018010"/>
            <a:ext cx="1826267" cy="6240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>
            <a:off x="7475506" y="5404883"/>
            <a:ext cx="898587" cy="499677"/>
          </a:xfrm>
          <a:prstGeom prst="bentArrow">
            <a:avLst>
              <a:gd name="adj1" fmla="val 25000"/>
              <a:gd name="adj2" fmla="val 37708"/>
              <a:gd name="adj3" fmla="val 50000"/>
              <a:gd name="adj4" fmla="val 8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11150249" y="7691300"/>
            <a:ext cx="2700767" cy="84220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13986254" y="6672555"/>
            <a:ext cx="2684384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dobrada 37"/>
          <p:cNvSpPr/>
          <p:nvPr/>
        </p:nvSpPr>
        <p:spPr>
          <a:xfrm>
            <a:off x="12958463" y="7004883"/>
            <a:ext cx="898587" cy="499677"/>
          </a:xfrm>
          <a:prstGeom prst="bentArrow">
            <a:avLst>
              <a:gd name="adj1" fmla="val 25000"/>
              <a:gd name="adj2" fmla="val 37708"/>
              <a:gd name="adj3" fmla="val 50000"/>
              <a:gd name="adj4" fmla="val 8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39" name="Tabe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96141"/>
              </p:ext>
            </p:extLst>
          </p:nvPr>
        </p:nvGraphicFramePr>
        <p:xfrm>
          <a:off x="13893800" y="1663701"/>
          <a:ext cx="2508177" cy="170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059"/>
                <a:gridCol w="836059"/>
                <a:gridCol w="836059"/>
              </a:tblGrid>
              <a:tr h="866006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9375" y="5147327"/>
            <a:ext cx="3058829" cy="13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2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27" grpId="0" animBg="1"/>
      <p:bldP spid="28" grpId="0" animBg="1"/>
      <p:bldP spid="29" grpId="0" animBg="1"/>
      <p:bldP spid="30" grpId="0" animBg="1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517829" y="3839582"/>
            <a:ext cx="4956198" cy="4557534"/>
            <a:chOff x="9517829" y="3839582"/>
            <a:chExt cx="4956198" cy="4557534"/>
          </a:xfrm>
        </p:grpSpPr>
        <p:cxnSp>
          <p:nvCxnSpPr>
            <p:cNvPr id="54" name="Conector reto 53"/>
            <p:cNvCxnSpPr/>
            <p:nvPr/>
          </p:nvCxnSpPr>
          <p:spPr>
            <a:xfrm flipH="1" flipV="1">
              <a:off x="10059229" y="4197697"/>
              <a:ext cx="3060000" cy="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Google Shape;195;p34"/>
            <p:cNvSpPr txBox="1"/>
            <p:nvPr/>
          </p:nvSpPr>
          <p:spPr>
            <a:xfrm>
              <a:off x="13016510" y="3839582"/>
              <a:ext cx="1457517" cy="335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C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47" name="Conector reto 46"/>
            <p:cNvCxnSpPr/>
            <p:nvPr/>
          </p:nvCxnSpPr>
          <p:spPr>
            <a:xfrm flipH="1">
              <a:off x="13075810" y="4311656"/>
              <a:ext cx="0" cy="3480159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Google Shape;195;p34"/>
            <p:cNvSpPr txBox="1"/>
            <p:nvPr/>
          </p:nvSpPr>
          <p:spPr>
            <a:xfrm>
              <a:off x="9517829" y="4048682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14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13075902" y="7712323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rot="5400000">
              <a:off x="9985162" y="4138356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95;p34"/>
            <p:cNvSpPr txBox="1"/>
            <p:nvPr/>
          </p:nvSpPr>
          <p:spPr>
            <a:xfrm>
              <a:off x="12947408" y="7851416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6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40" name="Elipse 39"/>
            <p:cNvSpPr/>
            <p:nvPr/>
          </p:nvSpPr>
          <p:spPr>
            <a:xfrm>
              <a:off x="13016510" y="4150644"/>
              <a:ext cx="144000" cy="14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635024" y="3907522"/>
            <a:ext cx="2379693" cy="1432412"/>
            <a:chOff x="8635024" y="3907522"/>
            <a:chExt cx="2379693" cy="1432412"/>
          </a:xfrm>
        </p:grpSpPr>
        <p:sp>
          <p:nvSpPr>
            <p:cNvPr id="36" name="Google Shape;195;p34"/>
            <p:cNvSpPr txBox="1"/>
            <p:nvPr/>
          </p:nvSpPr>
          <p:spPr>
            <a:xfrm>
              <a:off x="9557200" y="4794234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10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024" y="3985038"/>
              <a:ext cx="762106" cy="619211"/>
            </a:xfrm>
            <a:prstGeom prst="rect">
              <a:avLst/>
            </a:prstGeom>
          </p:spPr>
        </p:pic>
        <p:sp>
          <p:nvSpPr>
            <p:cNvPr id="59" name="Retângulo de cantos arredondados 58"/>
            <p:cNvSpPr/>
            <p:nvPr/>
          </p:nvSpPr>
          <p:spPr>
            <a:xfrm>
              <a:off x="8635024" y="3907522"/>
              <a:ext cx="762106" cy="80375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Seta dobrada 72"/>
            <p:cNvSpPr/>
            <p:nvPr/>
          </p:nvSpPr>
          <p:spPr>
            <a:xfrm rot="21076469" flipV="1">
              <a:off x="9143887" y="4725906"/>
              <a:ext cx="450171" cy="345464"/>
            </a:xfrm>
            <a:prstGeom prst="bentArrow">
              <a:avLst>
                <a:gd name="adj1" fmla="val 25000"/>
                <a:gd name="adj2" fmla="val 25000"/>
                <a:gd name="adj3" fmla="val 50000"/>
                <a:gd name="adj4" fmla="val 75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ector reto 20"/>
          <p:cNvCxnSpPr>
            <a:endCxn id="39" idx="1"/>
          </p:cNvCxnSpPr>
          <p:nvPr/>
        </p:nvCxnSpPr>
        <p:spPr>
          <a:xfrm>
            <a:off x="9930542" y="4890144"/>
            <a:ext cx="1448526" cy="8019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V="1">
            <a:off x="10037977" y="4256751"/>
            <a:ext cx="2984256" cy="64326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9397130" y="2882195"/>
            <a:ext cx="5369683" cy="5451159"/>
            <a:chOff x="9415319" y="2875444"/>
            <a:chExt cx="5369683" cy="5451159"/>
          </a:xfrm>
        </p:grpSpPr>
        <p:cxnSp>
          <p:nvCxnSpPr>
            <p:cNvPr id="8" name="Conector de seta reta 7"/>
            <p:cNvCxnSpPr/>
            <p:nvPr/>
          </p:nvCxnSpPr>
          <p:spPr>
            <a:xfrm flipV="1">
              <a:off x="9985163" y="3018003"/>
              <a:ext cx="0" cy="530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6893" y="7780502"/>
              <a:ext cx="414148" cy="469367"/>
            </a:xfrm>
            <a:prstGeom prst="rect">
              <a:avLst/>
            </a:prstGeom>
          </p:spPr>
        </p:pic>
        <p:cxnSp>
          <p:nvCxnSpPr>
            <p:cNvPr id="9" name="Conector de seta reta 8"/>
            <p:cNvCxnSpPr/>
            <p:nvPr/>
          </p:nvCxnSpPr>
          <p:spPr>
            <a:xfrm flipV="1">
              <a:off x="9517829" y="7777144"/>
              <a:ext cx="52671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319" y="2875444"/>
              <a:ext cx="447737" cy="466790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1704676" y="3142875"/>
            <a:ext cx="4378724" cy="1282700"/>
            <a:chOff x="1704676" y="3142875"/>
            <a:chExt cx="4378724" cy="1282700"/>
          </a:xfrm>
        </p:grpSpPr>
        <p:graphicFrame>
          <p:nvGraphicFramePr>
            <p:cNvPr id="24" name="Diagrama 23"/>
            <p:cNvGraphicFramePr/>
            <p:nvPr>
              <p:extLst>
                <p:ext uri="{D42A27DB-BD31-4B8C-83A1-F6EECF244321}">
                  <p14:modId xmlns:p14="http://schemas.microsoft.com/office/powerpoint/2010/main" val="867729206"/>
                </p:ext>
              </p:extLst>
            </p:nvPr>
          </p:nvGraphicFramePr>
          <p:xfrm>
            <a:off x="1704676" y="3142875"/>
            <a:ext cx="4378724" cy="12827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92926" y="3504860"/>
              <a:ext cx="1720574" cy="578960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1704676" y="4048784"/>
            <a:ext cx="4378724" cy="1282700"/>
            <a:chOff x="1704676" y="4048784"/>
            <a:chExt cx="4378724" cy="1282700"/>
          </a:xfrm>
        </p:grpSpPr>
        <p:graphicFrame>
          <p:nvGraphicFramePr>
            <p:cNvPr id="26" name="Diagrama 25"/>
            <p:cNvGraphicFramePr/>
            <p:nvPr>
              <p:extLst>
                <p:ext uri="{D42A27DB-BD31-4B8C-83A1-F6EECF244321}">
                  <p14:modId xmlns:p14="http://schemas.microsoft.com/office/powerpoint/2010/main" val="838295953"/>
                </p:ext>
              </p:extLst>
            </p:nvPr>
          </p:nvGraphicFramePr>
          <p:xfrm>
            <a:off x="1704676" y="4048784"/>
            <a:ext cx="4378724" cy="12827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48750" y="4386991"/>
              <a:ext cx="1664806" cy="576841"/>
            </a:xfrm>
            <a:prstGeom prst="rect">
              <a:avLst/>
            </a:prstGeom>
          </p:spPr>
        </p:pic>
      </p:grpSp>
      <p:grpSp>
        <p:nvGrpSpPr>
          <p:cNvPr id="31" name="Grupo 30"/>
          <p:cNvGrpSpPr/>
          <p:nvPr/>
        </p:nvGrpSpPr>
        <p:grpSpPr>
          <a:xfrm>
            <a:off x="1704676" y="5025621"/>
            <a:ext cx="4378724" cy="1282700"/>
            <a:chOff x="1704676" y="5025621"/>
            <a:chExt cx="4378724" cy="1282700"/>
          </a:xfrm>
        </p:grpSpPr>
        <p:graphicFrame>
          <p:nvGraphicFramePr>
            <p:cNvPr id="27" name="Diagrama 26"/>
            <p:cNvGraphicFramePr/>
            <p:nvPr>
              <p:extLst>
                <p:ext uri="{D42A27DB-BD31-4B8C-83A1-F6EECF244321}">
                  <p14:modId xmlns:p14="http://schemas.microsoft.com/office/powerpoint/2010/main" val="1176641925"/>
                </p:ext>
              </p:extLst>
            </p:nvPr>
          </p:nvGraphicFramePr>
          <p:xfrm>
            <a:off x="1704676" y="5025621"/>
            <a:ext cx="4378724" cy="12827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27540" y="5440025"/>
              <a:ext cx="1786016" cy="389260"/>
            </a:xfrm>
            <a:prstGeom prst="rect">
              <a:avLst/>
            </a:prstGeom>
          </p:spPr>
        </p:pic>
      </p:grpSp>
      <p:grpSp>
        <p:nvGrpSpPr>
          <p:cNvPr id="4" name="Grupo 3"/>
          <p:cNvGrpSpPr/>
          <p:nvPr/>
        </p:nvGrpSpPr>
        <p:grpSpPr>
          <a:xfrm>
            <a:off x="9619430" y="5590684"/>
            <a:ext cx="3296797" cy="2811451"/>
            <a:chOff x="9619430" y="5590684"/>
            <a:chExt cx="3296797" cy="2811451"/>
          </a:xfrm>
        </p:grpSpPr>
        <p:sp>
          <p:nvSpPr>
            <p:cNvPr id="15" name="Google Shape;195;p34"/>
            <p:cNvSpPr txBox="1"/>
            <p:nvPr/>
          </p:nvSpPr>
          <p:spPr>
            <a:xfrm>
              <a:off x="9619430" y="5590684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i="0" u="none" strike="noStrike" cap="none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8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52" name="Conector reto 51"/>
            <p:cNvCxnSpPr/>
            <p:nvPr/>
          </p:nvCxnSpPr>
          <p:spPr>
            <a:xfrm flipH="1" flipV="1">
              <a:off x="9916982" y="5753717"/>
              <a:ext cx="1491798" cy="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>
              <a:off x="11458710" y="5793787"/>
              <a:ext cx="0" cy="198000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450302" y="7702357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>
              <a:off x="9985162" y="5688156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195;p34"/>
            <p:cNvSpPr txBox="1"/>
            <p:nvPr/>
          </p:nvSpPr>
          <p:spPr>
            <a:xfrm>
              <a:off x="11458710" y="5803978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E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11357980" y="5670987"/>
              <a:ext cx="144000" cy="14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Google Shape;195;p34"/>
            <p:cNvSpPr txBox="1"/>
            <p:nvPr/>
          </p:nvSpPr>
          <p:spPr>
            <a:xfrm>
              <a:off x="11321957" y="7856435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3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00;p46"/>
              <p:cNvSpPr txBox="1">
                <a:spLocks/>
              </p:cNvSpPr>
              <p:nvPr/>
            </p:nvSpPr>
            <p:spPr>
              <a:xfrm>
                <a:off x="4062697" y="339770"/>
                <a:ext cx="9613469" cy="1199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Correlação negativa </a:t>
                </a:r>
                <a:r>
                  <a:rPr lang="pt-BR" b="1" dirty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perfeita (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𝝆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=−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𝟏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)</m:t>
                    </m:r>
                  </m:oMath>
                </a14:m>
                <a:endParaRPr lang="pt-BR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00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697" y="339770"/>
                <a:ext cx="9613469" cy="1199879"/>
              </a:xfrm>
              <a:prstGeom prst="rect">
                <a:avLst/>
              </a:prstGeom>
              <a:blipFill rotWithShape="0">
                <a:blip r:embed="rId25"/>
                <a:stretch>
                  <a:fillRect l="-2536" b="-3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/>
          <p:cNvGrpSpPr/>
          <p:nvPr/>
        </p:nvGrpSpPr>
        <p:grpSpPr>
          <a:xfrm>
            <a:off x="11261545" y="4594382"/>
            <a:ext cx="1685863" cy="546939"/>
            <a:chOff x="11261545" y="4594382"/>
            <a:chExt cx="1685863" cy="546939"/>
          </a:xfrm>
        </p:grpSpPr>
        <p:sp>
          <p:nvSpPr>
            <p:cNvPr id="69" name="Seta dobrada 68"/>
            <p:cNvSpPr/>
            <p:nvPr/>
          </p:nvSpPr>
          <p:spPr>
            <a:xfrm rot="14585307">
              <a:off x="11209191" y="4725906"/>
              <a:ext cx="450171" cy="345464"/>
            </a:xfrm>
            <a:prstGeom prst="bentArrow">
              <a:avLst>
                <a:gd name="adj1" fmla="val 25000"/>
                <a:gd name="adj2" fmla="val 25000"/>
                <a:gd name="adj3" fmla="val 50000"/>
                <a:gd name="adj4" fmla="val 75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846402" y="4635803"/>
              <a:ext cx="962159" cy="342948"/>
            </a:xfrm>
            <a:prstGeom prst="rect">
              <a:avLst/>
            </a:prstGeom>
          </p:spPr>
        </p:pic>
        <p:sp>
          <p:nvSpPr>
            <p:cNvPr id="51" name="Elipse 50"/>
            <p:cNvSpPr/>
            <p:nvPr/>
          </p:nvSpPr>
          <p:spPr>
            <a:xfrm>
              <a:off x="11727306" y="4594382"/>
              <a:ext cx="1220102" cy="546939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11294810" y="5143947"/>
            <a:ext cx="1602886" cy="610407"/>
            <a:chOff x="11294810" y="5143947"/>
            <a:chExt cx="1602886" cy="610407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741654" y="5289943"/>
              <a:ext cx="1000265" cy="314369"/>
            </a:xfrm>
            <a:prstGeom prst="rect">
              <a:avLst/>
            </a:prstGeom>
          </p:spPr>
        </p:pic>
        <p:sp>
          <p:nvSpPr>
            <p:cNvPr id="64" name="Elipse 63"/>
            <p:cNvSpPr/>
            <p:nvPr/>
          </p:nvSpPr>
          <p:spPr>
            <a:xfrm>
              <a:off x="11677594" y="5207415"/>
              <a:ext cx="1220102" cy="546939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Seta dobrada 69"/>
            <p:cNvSpPr/>
            <p:nvPr/>
          </p:nvSpPr>
          <p:spPr>
            <a:xfrm rot="6252265" flipV="1">
              <a:off x="11242456" y="5196301"/>
              <a:ext cx="450171" cy="345464"/>
            </a:xfrm>
            <a:prstGeom prst="bentArrow">
              <a:avLst>
                <a:gd name="adj1" fmla="val 25000"/>
                <a:gd name="adj2" fmla="val 25000"/>
                <a:gd name="adj3" fmla="val 50000"/>
                <a:gd name="adj4" fmla="val 75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3" name="Elipse 2"/>
          <p:cNvSpPr/>
          <p:nvPr/>
        </p:nvSpPr>
        <p:spPr>
          <a:xfrm>
            <a:off x="9909342" y="4882916"/>
            <a:ext cx="144000" cy="144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9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00;p46"/>
              <p:cNvSpPr txBox="1">
                <a:spLocks/>
              </p:cNvSpPr>
              <p:nvPr/>
            </p:nvSpPr>
            <p:spPr>
              <a:xfrm>
                <a:off x="3521867" y="324040"/>
                <a:ext cx="11786903" cy="1199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Onde estão todos os valores possíveis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T Sans"/>
                          </a:rPr>
                          <m:t>𝝈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 </a:t>
                </a:r>
                <a:r>
                  <a:rPr lang="pt-BR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? </a:t>
                </a:r>
                <a:endParaRPr lang="pt-BR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00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867" y="324040"/>
                <a:ext cx="11786903" cy="1199879"/>
              </a:xfrm>
              <a:prstGeom prst="rect">
                <a:avLst/>
              </a:prstGeom>
              <a:blipFill rotWithShape="0">
                <a:blip r:embed="rId6"/>
                <a:stretch>
                  <a:fillRect l="-2121" r="-1449" b="-2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00" y="1773287"/>
            <a:ext cx="8442421" cy="12447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500" y="3197675"/>
            <a:ext cx="7739436" cy="13009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500" y="5075187"/>
            <a:ext cx="3965300" cy="322055"/>
          </a:xfrm>
          <a:prstGeom prst="rect">
            <a:avLst/>
          </a:prstGeom>
        </p:spPr>
      </p:pic>
      <p:sp>
        <p:nvSpPr>
          <p:cNvPr id="17" name="Chave esquerda 16"/>
          <p:cNvSpPr/>
          <p:nvPr/>
        </p:nvSpPr>
        <p:spPr>
          <a:xfrm>
            <a:off x="4589311" y="4848503"/>
            <a:ext cx="242591" cy="7668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17"/>
          <p:cNvGrpSpPr/>
          <p:nvPr/>
        </p:nvGrpSpPr>
        <p:grpSpPr>
          <a:xfrm>
            <a:off x="4980442" y="5598612"/>
            <a:ext cx="4520137" cy="3737717"/>
            <a:chOff x="4980442" y="5598612"/>
            <a:chExt cx="4520137" cy="3737717"/>
          </a:xfrm>
        </p:grpSpPr>
        <p:graphicFrame>
          <p:nvGraphicFramePr>
            <p:cNvPr id="19" name="Diagrama 18"/>
            <p:cNvGraphicFramePr/>
            <p:nvPr>
              <p:extLst>
                <p:ext uri="{D42A27DB-BD31-4B8C-83A1-F6EECF244321}">
                  <p14:modId xmlns:p14="http://schemas.microsoft.com/office/powerpoint/2010/main" val="17767336"/>
                </p:ext>
              </p:extLst>
            </p:nvPr>
          </p:nvGraphicFramePr>
          <p:xfrm>
            <a:off x="4980442" y="5598612"/>
            <a:ext cx="4520137" cy="373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69175" y="6459973"/>
              <a:ext cx="1767039" cy="353408"/>
            </a:xfrm>
            <a:prstGeom prst="rect">
              <a:avLst/>
            </a:prstGeom>
          </p:spPr>
        </p:pic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87014" y="7668544"/>
              <a:ext cx="2386455" cy="782116"/>
            </a:xfrm>
            <a:prstGeom prst="rect">
              <a:avLst/>
            </a:prstGeom>
          </p:spPr>
        </p:pic>
      </p:grpSp>
      <p:grpSp>
        <p:nvGrpSpPr>
          <p:cNvPr id="24" name="Grupo 23"/>
          <p:cNvGrpSpPr/>
          <p:nvPr/>
        </p:nvGrpSpPr>
        <p:grpSpPr>
          <a:xfrm>
            <a:off x="10845117" y="2395645"/>
            <a:ext cx="5369683" cy="5526691"/>
            <a:chOff x="11333019" y="2811944"/>
            <a:chExt cx="5369683" cy="5526691"/>
          </a:xfrm>
        </p:grpSpPr>
        <p:sp>
          <p:nvSpPr>
            <p:cNvPr id="43" name="Forma livre 42"/>
            <p:cNvSpPr/>
            <p:nvPr/>
          </p:nvSpPr>
          <p:spPr>
            <a:xfrm>
              <a:off x="13188833" y="4203700"/>
              <a:ext cx="1809867" cy="1498600"/>
            </a:xfrm>
            <a:custGeom>
              <a:avLst/>
              <a:gdLst>
                <a:gd name="connsiteX0" fmla="*/ 158867 w 1809867"/>
                <a:gd name="connsiteY0" fmla="*/ 1498600 h 1498600"/>
                <a:gd name="connsiteX1" fmla="*/ 158867 w 1809867"/>
                <a:gd name="connsiteY1" fmla="*/ 660400 h 1498600"/>
                <a:gd name="connsiteX2" fmla="*/ 1809867 w 1809867"/>
                <a:gd name="connsiteY2" fmla="*/ 0 h 1498600"/>
                <a:gd name="connsiteX3" fmla="*/ 1809867 w 1809867"/>
                <a:gd name="connsiteY3" fmla="*/ 0 h 149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867" h="1498600">
                  <a:moveTo>
                    <a:pt x="158867" y="1498600"/>
                  </a:moveTo>
                  <a:cubicBezTo>
                    <a:pt x="21283" y="1204383"/>
                    <a:pt x="-116300" y="910167"/>
                    <a:pt x="158867" y="660400"/>
                  </a:cubicBezTo>
                  <a:cubicBezTo>
                    <a:pt x="434034" y="410633"/>
                    <a:pt x="1809867" y="0"/>
                    <a:pt x="1809867" y="0"/>
                  </a:cubicBezTo>
                  <a:lnTo>
                    <a:pt x="1809867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7" name="Conector reto 56"/>
            <p:cNvCxnSpPr>
              <a:stCxn id="39" idx="7"/>
              <a:endCxn id="40" idx="7"/>
            </p:cNvCxnSpPr>
            <p:nvPr/>
          </p:nvCxnSpPr>
          <p:spPr>
            <a:xfrm flipV="1">
              <a:off x="13398592" y="4108232"/>
              <a:ext cx="1658530" cy="1520343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H="1" flipV="1">
              <a:off x="11976929" y="4134197"/>
              <a:ext cx="3060000" cy="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 flipV="1">
              <a:off x="11834682" y="5690217"/>
              <a:ext cx="1491798" cy="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>
              <a:off x="13376410" y="5730287"/>
              <a:ext cx="0" cy="1980000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44593" y="7717002"/>
              <a:ext cx="414148" cy="469367"/>
            </a:xfrm>
            <a:prstGeom prst="rect">
              <a:avLst/>
            </a:prstGeom>
          </p:spPr>
        </p:pic>
        <p:cxnSp>
          <p:nvCxnSpPr>
            <p:cNvPr id="8" name="Conector de seta reta 7"/>
            <p:cNvCxnSpPr/>
            <p:nvPr/>
          </p:nvCxnSpPr>
          <p:spPr>
            <a:xfrm flipV="1">
              <a:off x="11902863" y="2954503"/>
              <a:ext cx="0" cy="530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/>
            <p:cNvCxnSpPr/>
            <p:nvPr/>
          </p:nvCxnSpPr>
          <p:spPr>
            <a:xfrm flipV="1">
              <a:off x="11435529" y="7713644"/>
              <a:ext cx="52671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33019" y="2811944"/>
              <a:ext cx="447737" cy="466790"/>
            </a:xfrm>
            <a:prstGeom prst="rect">
              <a:avLst/>
            </a:prstGeom>
          </p:spPr>
        </p:pic>
        <p:cxnSp>
          <p:nvCxnSpPr>
            <p:cNvPr id="11" name="Conector reto 10"/>
            <p:cNvCxnSpPr/>
            <p:nvPr/>
          </p:nvCxnSpPr>
          <p:spPr>
            <a:xfrm>
              <a:off x="13368002" y="7638857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14993602" y="7648823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>
              <a:off x="11902862" y="5624656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rot="5400000">
              <a:off x="11902862" y="4074856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95;p34"/>
            <p:cNvSpPr txBox="1"/>
            <p:nvPr/>
          </p:nvSpPr>
          <p:spPr>
            <a:xfrm>
              <a:off x="11537130" y="5527184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i="0" u="none" strike="noStrike" cap="none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8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6" name="Google Shape;195;p34"/>
            <p:cNvSpPr txBox="1"/>
            <p:nvPr/>
          </p:nvSpPr>
          <p:spPr>
            <a:xfrm>
              <a:off x="11435529" y="3985182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14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21" name="Conector reto 20"/>
            <p:cNvCxnSpPr>
              <a:endCxn id="39" idx="1"/>
            </p:cNvCxnSpPr>
            <p:nvPr/>
          </p:nvCxnSpPr>
          <p:spPr>
            <a:xfrm>
              <a:off x="11848242" y="4826644"/>
              <a:ext cx="1448526" cy="801931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Google Shape;195;p34"/>
            <p:cNvSpPr txBox="1"/>
            <p:nvPr/>
          </p:nvSpPr>
          <p:spPr>
            <a:xfrm>
              <a:off x="13376410" y="5740478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E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23" name="Google Shape;195;p34"/>
            <p:cNvSpPr txBox="1"/>
            <p:nvPr/>
          </p:nvSpPr>
          <p:spPr>
            <a:xfrm>
              <a:off x="14934210" y="3776082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C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35" name="Conector reto 34"/>
            <p:cNvCxnSpPr/>
            <p:nvPr/>
          </p:nvCxnSpPr>
          <p:spPr>
            <a:xfrm rot="5400000">
              <a:off x="11907502" y="4831367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Google Shape;195;p34"/>
            <p:cNvSpPr txBox="1"/>
            <p:nvPr/>
          </p:nvSpPr>
          <p:spPr>
            <a:xfrm>
              <a:off x="11474900" y="4730734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 smtClean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10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" name="Elipse 2"/>
            <p:cNvSpPr/>
            <p:nvPr/>
          </p:nvSpPr>
          <p:spPr>
            <a:xfrm>
              <a:off x="11827042" y="4819416"/>
              <a:ext cx="144000" cy="14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3275680" y="5607487"/>
              <a:ext cx="144000" cy="14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14934210" y="4087144"/>
              <a:ext cx="144000" cy="14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2" name="Conector reto 41"/>
            <p:cNvCxnSpPr/>
            <p:nvPr/>
          </p:nvCxnSpPr>
          <p:spPr>
            <a:xfrm flipV="1">
              <a:off x="11949954" y="4184544"/>
              <a:ext cx="2984256" cy="64326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4993510" y="4248156"/>
              <a:ext cx="0" cy="3480159"/>
            </a:xfrm>
            <a:prstGeom prst="line">
              <a:avLst/>
            </a:prstGeom>
            <a:ln w="63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Google Shape;195;p34"/>
            <p:cNvSpPr txBox="1"/>
            <p:nvPr/>
          </p:nvSpPr>
          <p:spPr>
            <a:xfrm>
              <a:off x="13239657" y="7792935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3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6" name="Google Shape;195;p34"/>
            <p:cNvSpPr txBox="1"/>
            <p:nvPr/>
          </p:nvSpPr>
          <p:spPr>
            <a:xfrm>
              <a:off x="14865108" y="7787916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6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5" name="Google Shape;195;p34"/>
            <p:cNvSpPr txBox="1"/>
            <p:nvPr/>
          </p:nvSpPr>
          <p:spPr>
            <a:xfrm>
              <a:off x="13034241" y="4670749"/>
              <a:ext cx="1457517" cy="5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PT Sans"/>
                  <a:ea typeface="PT Sans"/>
                  <a:cs typeface="PT Sans"/>
                  <a:sym typeface="PT Sans"/>
                </a:rPr>
                <a:t>O</a:t>
              </a:r>
              <a:endParaRPr sz="1900" b="1" i="0" u="none" strike="noStrike" cap="none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0309" y="4860135"/>
            <a:ext cx="479174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00;p46"/>
              <p:cNvSpPr txBox="1">
                <a:spLocks/>
              </p:cNvSpPr>
              <p:nvPr/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Caso 3: Nenhuma relação entre o retorno dos ativos (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𝝆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𝟎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)</m:t>
                    </m:r>
                  </m:oMath>
                </a14:m>
                <a:endParaRPr lang="pt-BR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Google Shape;300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blipFill rotWithShape="0">
                <a:blip r:embed="rId4"/>
                <a:stretch>
                  <a:fillRect l="-1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8" y="2262860"/>
            <a:ext cx="7404012" cy="20043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88" y="4456595"/>
            <a:ext cx="8502855" cy="13015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462" y="6494575"/>
            <a:ext cx="2829320" cy="101931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708400" y="5054414"/>
            <a:ext cx="3937000" cy="75454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317557" y="6386028"/>
            <a:ext cx="3098729" cy="125375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dobrada 7"/>
          <p:cNvSpPr/>
          <p:nvPr/>
        </p:nvSpPr>
        <p:spPr>
          <a:xfrm rot="5400000">
            <a:off x="7977442" y="5558629"/>
            <a:ext cx="665158" cy="4445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984" y="4753833"/>
            <a:ext cx="800212" cy="32389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643" y="4237535"/>
            <a:ext cx="714475" cy="333422"/>
          </a:xfrm>
          <a:prstGeom prst="rect">
            <a:avLst/>
          </a:prstGeom>
        </p:spPr>
      </p:pic>
      <p:sp>
        <p:nvSpPr>
          <p:cNvPr id="18" name="Forma livre 17"/>
          <p:cNvSpPr/>
          <p:nvPr/>
        </p:nvSpPr>
        <p:spPr>
          <a:xfrm>
            <a:off x="8737600" y="3721100"/>
            <a:ext cx="1549400" cy="1447800"/>
          </a:xfrm>
          <a:custGeom>
            <a:avLst/>
            <a:gdLst>
              <a:gd name="connsiteX0" fmla="*/ 0 w 1549400"/>
              <a:gd name="connsiteY0" fmla="*/ 1447800 h 1447800"/>
              <a:gd name="connsiteX1" fmla="*/ 355600 w 1549400"/>
              <a:gd name="connsiteY1" fmla="*/ 698500 h 1447800"/>
              <a:gd name="connsiteX2" fmla="*/ 1549400 w 1549400"/>
              <a:gd name="connsiteY2" fmla="*/ 0 h 1447800"/>
              <a:gd name="connsiteX3" fmla="*/ 1549400 w 1549400"/>
              <a:gd name="connsiteY3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0" h="1447800">
                <a:moveTo>
                  <a:pt x="0" y="1447800"/>
                </a:moveTo>
                <a:cubicBezTo>
                  <a:pt x="48683" y="1193800"/>
                  <a:pt x="97367" y="939800"/>
                  <a:pt x="355600" y="698500"/>
                </a:cubicBezTo>
                <a:cubicBezTo>
                  <a:pt x="613833" y="457200"/>
                  <a:pt x="1549400" y="0"/>
                  <a:pt x="1549400" y="0"/>
                </a:cubicBezTo>
                <a:lnTo>
                  <a:pt x="1549400" y="0"/>
                </a:lnTo>
              </a:path>
            </a:pathLst>
          </a:custGeom>
          <a:ln>
            <a:solidFill>
              <a:srgbClr val="1C11FB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8450878" y="3670300"/>
            <a:ext cx="1912322" cy="1447800"/>
          </a:xfrm>
          <a:custGeom>
            <a:avLst/>
            <a:gdLst>
              <a:gd name="connsiteX0" fmla="*/ 261322 w 1912322"/>
              <a:gd name="connsiteY0" fmla="*/ 1447800 h 1447800"/>
              <a:gd name="connsiteX1" fmla="*/ 134322 w 1912322"/>
              <a:gd name="connsiteY1" fmla="*/ 762000 h 1447800"/>
              <a:gd name="connsiteX2" fmla="*/ 1912322 w 1912322"/>
              <a:gd name="connsiteY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322" h="1447800">
                <a:moveTo>
                  <a:pt x="261322" y="1447800"/>
                </a:moveTo>
                <a:cubicBezTo>
                  <a:pt x="60238" y="1225550"/>
                  <a:pt x="-140845" y="1003300"/>
                  <a:pt x="134322" y="762000"/>
                </a:cubicBezTo>
                <a:cubicBezTo>
                  <a:pt x="409489" y="520700"/>
                  <a:pt x="1160905" y="260350"/>
                  <a:pt x="1912322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/>
          <p:cNvCxnSpPr>
            <a:stCxn id="39" idx="7"/>
            <a:endCxn id="40" idx="7"/>
          </p:cNvCxnSpPr>
          <p:nvPr/>
        </p:nvCxnSpPr>
        <p:spPr>
          <a:xfrm flipV="1">
            <a:off x="8763092" y="3612932"/>
            <a:ext cx="1658530" cy="1520343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 flipV="1">
            <a:off x="7341429" y="3638897"/>
            <a:ext cx="3060000" cy="0"/>
          </a:xfrm>
          <a:prstGeom prst="line">
            <a:avLst/>
          </a:prstGeom>
          <a:ln w="63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 flipV="1">
            <a:off x="7199182" y="5194917"/>
            <a:ext cx="1491798" cy="0"/>
          </a:xfrm>
          <a:prstGeom prst="line">
            <a:avLst/>
          </a:prstGeom>
          <a:ln w="63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8740910" y="5234987"/>
            <a:ext cx="0" cy="1980000"/>
          </a:xfrm>
          <a:prstGeom prst="line">
            <a:avLst/>
          </a:prstGeom>
          <a:ln w="63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9093" y="7221702"/>
            <a:ext cx="414148" cy="469367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V="1">
            <a:off x="7267363" y="2459203"/>
            <a:ext cx="0" cy="530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6800029" y="7218344"/>
            <a:ext cx="52671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19" y="2316644"/>
            <a:ext cx="447737" cy="466790"/>
          </a:xfrm>
          <a:prstGeom prst="rect">
            <a:avLst/>
          </a:prstGeom>
        </p:spPr>
      </p:pic>
      <p:cxnSp>
        <p:nvCxnSpPr>
          <p:cNvPr id="11" name="Conector reto 10"/>
          <p:cNvCxnSpPr/>
          <p:nvPr/>
        </p:nvCxnSpPr>
        <p:spPr>
          <a:xfrm>
            <a:off x="8732502" y="7143557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10358102" y="7153523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rot="5400000">
            <a:off x="7267362" y="5129356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rot="5400000">
            <a:off x="7267362" y="3579556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5;p34"/>
          <p:cNvSpPr txBox="1"/>
          <p:nvPr/>
        </p:nvSpPr>
        <p:spPr>
          <a:xfrm>
            <a:off x="6901630" y="5031884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i="0" u="none" strike="noStrike" cap="none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8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" name="Google Shape;195;p34"/>
          <p:cNvSpPr txBox="1"/>
          <p:nvPr/>
        </p:nvSpPr>
        <p:spPr>
          <a:xfrm>
            <a:off x="6800029" y="3489882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14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" name="Conector reto 20"/>
          <p:cNvCxnSpPr>
            <a:endCxn id="39" idx="1"/>
          </p:cNvCxnSpPr>
          <p:nvPr/>
        </p:nvCxnSpPr>
        <p:spPr>
          <a:xfrm>
            <a:off x="7212742" y="4331344"/>
            <a:ext cx="1448526" cy="80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Google Shape;195;p34"/>
          <p:cNvSpPr txBox="1"/>
          <p:nvPr/>
        </p:nvSpPr>
        <p:spPr>
          <a:xfrm>
            <a:off x="8740910" y="5245178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E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" name="Google Shape;195;p34"/>
          <p:cNvSpPr txBox="1"/>
          <p:nvPr/>
        </p:nvSpPr>
        <p:spPr>
          <a:xfrm>
            <a:off x="10298710" y="3280782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C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5" name="Conector reto 34"/>
          <p:cNvCxnSpPr/>
          <p:nvPr/>
        </p:nvCxnSpPr>
        <p:spPr>
          <a:xfrm rot="5400000">
            <a:off x="7272002" y="4336067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95;p34"/>
          <p:cNvSpPr txBox="1"/>
          <p:nvPr/>
        </p:nvSpPr>
        <p:spPr>
          <a:xfrm>
            <a:off x="6839400" y="4235434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10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191542" y="4324116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8640180" y="5112187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10298710" y="359184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/>
          <p:cNvCxnSpPr/>
          <p:nvPr/>
        </p:nvCxnSpPr>
        <p:spPr>
          <a:xfrm flipV="1">
            <a:off x="7314454" y="3689244"/>
            <a:ext cx="2984256" cy="643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10358010" y="3752856"/>
            <a:ext cx="0" cy="3480159"/>
          </a:xfrm>
          <a:prstGeom prst="line">
            <a:avLst/>
          </a:prstGeom>
          <a:ln w="63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Google Shape;195;p34"/>
          <p:cNvSpPr txBox="1"/>
          <p:nvPr/>
        </p:nvSpPr>
        <p:spPr>
          <a:xfrm>
            <a:off x="8604157" y="7297635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3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" name="Google Shape;195;p34"/>
          <p:cNvSpPr txBox="1"/>
          <p:nvPr/>
        </p:nvSpPr>
        <p:spPr>
          <a:xfrm>
            <a:off x="10229608" y="7292616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6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" name="Google Shape;300;p46"/>
          <p:cNvSpPr txBox="1">
            <a:spLocks/>
          </p:cNvSpPr>
          <p:nvPr/>
        </p:nvSpPr>
        <p:spPr>
          <a:xfrm>
            <a:off x="3209532" y="410317"/>
            <a:ext cx="11786903" cy="119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Resumindo...</a:t>
            </a:r>
            <a:endParaRPr lang="pt-BR" baseline="-25000" dirty="0">
              <a:solidFill>
                <a:schemeClr val="tx1"/>
              </a:solidFill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5579" y="3737381"/>
            <a:ext cx="924054" cy="295316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3086" y="3299165"/>
            <a:ext cx="100026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147" y="2734524"/>
            <a:ext cx="1597579" cy="1597579"/>
          </a:xfrm>
          <a:prstGeom prst="rect">
            <a:avLst/>
          </a:prstGeom>
        </p:spPr>
      </p:pic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300;p46"/>
          <p:cNvSpPr txBox="1">
            <a:spLocks/>
          </p:cNvSpPr>
          <p:nvPr/>
        </p:nvSpPr>
        <p:spPr>
          <a:xfrm>
            <a:off x="3209532" y="410317"/>
            <a:ext cx="11786903" cy="119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Fronteira eficiente com vendas a descoberto</a:t>
            </a:r>
            <a:endParaRPr lang="pt-BR" baseline="-25000" dirty="0">
              <a:solidFill>
                <a:schemeClr val="tx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488238" y="3013904"/>
            <a:ext cx="200086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smtClean="0">
                <a:latin typeface="PT Sans" panose="020B0604020202020204" charset="0"/>
              </a:rPr>
              <a:t>Venda a </a:t>
            </a:r>
          </a:p>
          <a:p>
            <a:pPr algn="ctr"/>
            <a:r>
              <a:rPr lang="pt-BR" sz="3000" b="1" dirty="0" smtClean="0">
                <a:latin typeface="PT Sans" panose="020B0604020202020204" charset="0"/>
              </a:rPr>
              <a:t>descoberto</a:t>
            </a:r>
            <a:endParaRPr lang="pt-BR" sz="3000" b="1" dirty="0">
              <a:latin typeface="PT Sans" panose="020B0604020202020204" charset="0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2902226" y="4162011"/>
            <a:ext cx="270779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latin typeface="PT Sans" panose="020B0604020202020204" charset="0"/>
              </a:rPr>
              <a:t>Construção de uma</a:t>
            </a:r>
          </a:p>
          <a:p>
            <a:pPr algn="ctr"/>
            <a:r>
              <a:rPr lang="pt-BR" sz="2400" dirty="0" smtClean="0">
                <a:latin typeface="PT Sans" panose="020B0604020202020204" charset="0"/>
              </a:rPr>
              <a:t>posição negativa</a:t>
            </a:r>
          </a:p>
          <a:p>
            <a:pPr algn="ctr"/>
            <a:r>
              <a:rPr lang="pt-BR" sz="2400" dirty="0" smtClean="0">
                <a:latin typeface="PT Sans" panose="020B0604020202020204" charset="0"/>
              </a:rPr>
              <a:t> num título</a:t>
            </a:r>
            <a:endParaRPr lang="pt-BR" sz="2400" dirty="0">
              <a:latin typeface="PT Sans" panose="020B0604020202020204" charset="0"/>
            </a:endParaRPr>
          </a:p>
        </p:txBody>
      </p:sp>
      <p:sp>
        <p:nvSpPr>
          <p:cNvPr id="20" name="Seta dobrada 19"/>
          <p:cNvSpPr/>
          <p:nvPr/>
        </p:nvSpPr>
        <p:spPr>
          <a:xfrm flipV="1">
            <a:off x="2488672" y="4138514"/>
            <a:ext cx="382980" cy="571006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0942786" y="5934079"/>
            <a:ext cx="5137945" cy="17851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PT Sans" panose="020B0604020202020204" charset="0"/>
              </a:rPr>
              <a:t>Sobre o que foi feito até aqui: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PT Sans" panose="020B0604020202020204" charset="0"/>
              </a:rPr>
              <a:t>A maioria dos investidores institucionais </a:t>
            </a:r>
          </a:p>
          <a:p>
            <a:r>
              <a:rPr lang="pt-BR" sz="2000" dirty="0" smtClean="0">
                <a:latin typeface="PT Sans" panose="020B0604020202020204" charset="0"/>
              </a:rPr>
              <a:t>não fazem vendas a descoberto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PT Sans" panose="020B0604020202020204" charset="0"/>
              </a:rPr>
              <a:t>A inclusão de vendas a descoberto </a:t>
            </a:r>
          </a:p>
          <a:p>
            <a:r>
              <a:rPr lang="pt-BR" sz="2000" dirty="0" smtClean="0">
                <a:latin typeface="PT Sans" panose="020B0604020202020204" charset="0"/>
              </a:rPr>
              <a:t>é uma extensão do que fizemos até agora</a:t>
            </a:r>
            <a:endParaRPr lang="pt-BR" sz="2000" dirty="0">
              <a:latin typeface="PT Sans" panose="020B0604020202020204" charset="0"/>
            </a:endParaRPr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07" y="4574420"/>
            <a:ext cx="2552476" cy="3216120"/>
          </a:xfrm>
          <a:prstGeom prst="rect">
            <a:avLst/>
          </a:prstGeom>
        </p:spPr>
      </p:pic>
      <p:sp>
        <p:nvSpPr>
          <p:cNvPr id="37" name="Texto explicativo em forma de nuvem 36"/>
          <p:cNvSpPr/>
          <p:nvPr/>
        </p:nvSpPr>
        <p:spPr>
          <a:xfrm>
            <a:off x="7328742" y="2536410"/>
            <a:ext cx="3152416" cy="2070285"/>
          </a:xfrm>
          <a:prstGeom prst="cloud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9" name="Tabela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3410"/>
              </p:ext>
            </p:extLst>
          </p:nvPr>
        </p:nvGraphicFramePr>
        <p:xfrm>
          <a:off x="11985217" y="2726323"/>
          <a:ext cx="3243090" cy="9139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030"/>
                <a:gridCol w="1081030"/>
                <a:gridCol w="1081030"/>
              </a:tblGrid>
              <a:tr h="543139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Hoje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PT Sans" panose="020B0604020202020204" charset="0"/>
                        </a:rPr>
                        <a:t>Valor esperado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PT Sans" panose="020B0604020202020204" charset="0"/>
                        </a:rPr>
                        <a:t>Lucro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$100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PT Sans" panose="020B0604020202020204" charset="0"/>
                        </a:rPr>
                        <a:t>$95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PT Sans" panose="020B0604020202020204" charset="0"/>
                        </a:rPr>
                        <a:t>$5</a:t>
                      </a:r>
                      <a:endParaRPr lang="pt-BR" dirty="0">
                        <a:latin typeface="PT Sans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2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9" grpId="0"/>
      <p:bldP spid="64" grpId="0"/>
      <p:bldP spid="20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00;p46"/>
          <p:cNvSpPr txBox="1">
            <a:spLocks/>
          </p:cNvSpPr>
          <p:nvPr/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Voltando ao nosso exemplo...</a:t>
            </a:r>
            <a:endParaRPr lang="pt-BR" baseline="-25000" dirty="0">
              <a:solidFill>
                <a:schemeClr val="tx1"/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85824"/>
              </p:ext>
            </p:extLst>
          </p:nvPr>
        </p:nvGraphicFramePr>
        <p:xfrm>
          <a:off x="11446151" y="2727144"/>
          <a:ext cx="2508177" cy="170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059"/>
                <a:gridCol w="836059"/>
                <a:gridCol w="836059"/>
              </a:tblGrid>
              <a:tr h="866006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916288" y="2020005"/>
            <a:ext cx="7242688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smtClean="0">
                <a:latin typeface="PT Sans" panose="020B0604020202020204" charset="0"/>
              </a:rPr>
              <a:t>Se não são permitidas vendas a descoberto</a:t>
            </a:r>
          </a:p>
          <a:p>
            <a:pPr algn="ctr"/>
            <a:r>
              <a:rPr lang="pt-BR" sz="2000" b="1" dirty="0" smtClean="0">
                <a:latin typeface="PT Sans" panose="020B0604020202020204" charset="0"/>
              </a:rPr>
              <a:t>Retorno máximo possível: </a:t>
            </a:r>
            <a:r>
              <a:rPr lang="pt-BR" sz="2000" dirty="0" smtClean="0">
                <a:latin typeface="PT Sans" panose="020B0604020202020204" charset="0"/>
              </a:rPr>
              <a:t>14% aplicado em C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228873" y="3063055"/>
            <a:ext cx="6617517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smtClean="0">
                <a:latin typeface="PT Sans" panose="020B0604020202020204" charset="0"/>
              </a:rPr>
              <a:t>Se são permitidas vendas a descoberto</a:t>
            </a:r>
          </a:p>
          <a:p>
            <a:pPr algn="ctr"/>
            <a:r>
              <a:rPr lang="pt-BR" sz="2000" b="1" dirty="0" smtClean="0">
                <a:latin typeface="PT Sans" panose="020B0604020202020204" charset="0"/>
              </a:rPr>
              <a:t>Retorno máximo possível: </a:t>
            </a:r>
            <a:r>
              <a:rPr lang="pt-BR" sz="2000" dirty="0" smtClean="0">
                <a:latin typeface="PT Sans" panose="020B0604020202020204" charset="0"/>
              </a:rPr>
              <a:t>Vende ações de E e aplica em C </a:t>
            </a:r>
          </a:p>
        </p:txBody>
      </p:sp>
      <p:sp>
        <p:nvSpPr>
          <p:cNvPr id="11" name="Seta dobrada 10"/>
          <p:cNvSpPr/>
          <p:nvPr/>
        </p:nvSpPr>
        <p:spPr>
          <a:xfrm flipV="1">
            <a:off x="5778137" y="4106105"/>
            <a:ext cx="382980" cy="466436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161117" y="4063652"/>
            <a:ext cx="14895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latin typeface="PT Sans" panose="020B0604020202020204" charset="0"/>
              </a:rPr>
              <a:t>aumento de</a:t>
            </a:r>
          </a:p>
          <a:p>
            <a:pPr algn="ctr"/>
            <a:r>
              <a:rPr lang="pt-BR" sz="2000" dirty="0" smtClean="0">
                <a:latin typeface="PT Sans" panose="020B0604020202020204" charset="0"/>
              </a:rPr>
              <a:t>risco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68" y="5547056"/>
            <a:ext cx="2792228" cy="279222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594806" y="6907326"/>
            <a:ext cx="1125629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smtClean="0">
                <a:solidFill>
                  <a:srgbClr val="002060"/>
                </a:solidFill>
                <a:latin typeface="PT Sans" panose="020B0604020202020204" charset="0"/>
              </a:rPr>
              <a:t>$100</a:t>
            </a:r>
            <a:r>
              <a:rPr lang="pt-BR" sz="2000" dirty="0" smtClean="0">
                <a:solidFill>
                  <a:srgbClr val="002060"/>
                </a:solidFill>
                <a:latin typeface="PT Sans" panose="020B0604020202020204" charset="0"/>
              </a:rPr>
              <a:t> </a:t>
            </a:r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88125"/>
              </p:ext>
            </p:extLst>
          </p:nvPr>
        </p:nvGraphicFramePr>
        <p:xfrm>
          <a:off x="8879750" y="6379966"/>
          <a:ext cx="7640980" cy="2119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245"/>
                <a:gridCol w="1910245"/>
                <a:gridCol w="1910245"/>
                <a:gridCol w="1910245"/>
              </a:tblGrid>
              <a:tr h="866006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Investimento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Rendimento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Saldo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17897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-1000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-80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-80+14+140 = 74</a:t>
                      </a:r>
                    </a:p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(74% em relação</a:t>
                      </a:r>
                      <a:r>
                        <a:rPr lang="pt-BR" sz="1800" b="1" baseline="0" dirty="0" smtClean="0">
                          <a:latin typeface="PT Sans" panose="020B0604020202020204" charset="0"/>
                        </a:rPr>
                        <a:t> a $100)</a:t>
                      </a:r>
                      <a:endParaRPr lang="pt-BR" sz="1800" b="1" dirty="0" smtClean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100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14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417897">
                <a:tc vMerge="1">
                  <a:txBody>
                    <a:bodyPr/>
                    <a:lstStyle/>
                    <a:p>
                      <a:pPr algn="ctr"/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1000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latin typeface="PT Sans" panose="020B0604020202020204" charset="0"/>
                        </a:rPr>
                        <a:t>140</a:t>
                      </a:r>
                      <a:endParaRPr lang="pt-BR" sz="18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eta para a direita listrada 3"/>
          <p:cNvSpPr/>
          <p:nvPr/>
        </p:nvSpPr>
        <p:spPr>
          <a:xfrm>
            <a:off x="6468853" y="6559539"/>
            <a:ext cx="1377537" cy="1249572"/>
          </a:xfrm>
          <a:prstGeom prst="striped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2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  <p:bldP spid="14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64786" y="513402"/>
            <a:ext cx="13241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Considere os ativos A e B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3"/>
              <p:cNvSpPr txBox="1"/>
              <p:nvPr/>
            </p:nvSpPr>
            <p:spPr>
              <a:xfrm>
                <a:off x="804486" y="2307010"/>
                <a:ext cx="13775114" cy="54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marR="0" lvl="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SzPct val="100000"/>
                </a:pPr>
                <a:r>
                  <a:rPr lang="pt-BR" sz="2400" b="0" i="0" u="none" strike="noStrike" cap="none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Retorno da carteira composta por esses dois ativos:</a:t>
                </a:r>
              </a:p>
              <a:p>
                <a:pPr lvl="0" algn="ctr">
                  <a:lnSpc>
                    <a:spcPct val="200000"/>
                  </a:lnSpc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𝑝</m:t>
                        </m:r>
                      </m:sub>
                    </m:sSub>
                    <m:r>
                      <a:rPr lang="pt-BR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sym typeface="PT Sans"/>
                      </a:rPr>
                      <m:t>=</m:t>
                    </m:r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𝐵</m:t>
                        </m:r>
                      </m:sub>
                    </m:sSub>
                  </m:oMath>
                </a14:m>
                <a:endParaRPr lang="pt-BR" sz="2400" dirty="0" smtClea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  <a:p>
                <a:pPr lvl="0">
                  <a:lnSpc>
                    <a:spcPct val="200000"/>
                  </a:lnSpc>
                  <a:buClr>
                    <a:schemeClr val="bg1"/>
                  </a:buClr>
                  <a:buSzPct val="100000"/>
                </a:pPr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Onde,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é a fração da carteira aplicada no ativo A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é a fração da carteira aplicada no ativo B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é o retorno esperado da carteira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é o retorno esperado do ativo A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</m:ctrlPr>
                          </m:barPr>
                          <m:e>
                            <m:r>
                              <a:rPr lang="pt-BR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sym typeface="PT Sans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 é o retorno esperado do ativo B</a:t>
                </a:r>
              </a:p>
              <a:p>
                <a:pPr marL="342900" lvl="0" indent="-34290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2400" dirty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  <a:p>
                <a:pPr lvl="0">
                  <a:buClr>
                    <a:schemeClr val="bg1"/>
                  </a:buClr>
                  <a:buSzPct val="100000"/>
                </a:pPr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Todo o patrimônio deve ser investido:</a:t>
                </a:r>
              </a:p>
              <a:p>
                <a:pPr lvl="0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  <a:p>
                <a:pPr lvl="0" algn="ctr"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PT Sans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sz="2400" dirty="0" smtClean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rPr>
                  <a:t>=1</a:t>
                </a:r>
              </a:p>
              <a:p>
                <a:pPr lvl="0">
                  <a:buClr>
                    <a:schemeClr val="bg1"/>
                  </a:buClr>
                  <a:buSzPct val="100000"/>
                </a:pPr>
                <a:endParaRPr lang="pt-BR" sz="2400" dirty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84" name="Google Shape;184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6" y="2307010"/>
                <a:ext cx="13775114" cy="545700"/>
              </a:xfrm>
              <a:prstGeom prst="rect">
                <a:avLst/>
              </a:prstGeom>
              <a:blipFill rotWithShape="0">
                <a:blip r:embed="rId3"/>
                <a:stretch>
                  <a:fillRect l="-973" b="-10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Deixando</a:t>
            </a:r>
            <a:r>
              <a:rPr lang="pt-BR" sz="44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 o retorno dependendo apenas de X</a:t>
            </a:r>
            <a:r>
              <a:rPr lang="pt-BR" sz="4400" b="1" baseline="-25000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endParaRPr baseline="-25000" dirty="0">
              <a:solidFill>
                <a:schemeClr val="tx1"/>
              </a:solidFill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036" y="4114866"/>
            <a:ext cx="5229955" cy="72400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036" y="5554238"/>
            <a:ext cx="3715268" cy="371527"/>
          </a:xfrm>
          <a:prstGeom prst="rect">
            <a:avLst/>
          </a:prstGeom>
        </p:spPr>
      </p:pic>
      <p:sp>
        <p:nvSpPr>
          <p:cNvPr id="13" name="Texto Explicativo 1 12"/>
          <p:cNvSpPr/>
          <p:nvPr/>
        </p:nvSpPr>
        <p:spPr>
          <a:xfrm>
            <a:off x="10997131" y="4051123"/>
            <a:ext cx="5367764" cy="937131"/>
          </a:xfrm>
          <a:prstGeom prst="borderCallout1">
            <a:avLst>
              <a:gd name="adj1" fmla="val 51275"/>
              <a:gd name="adj2" fmla="val -4311"/>
              <a:gd name="adj3" fmla="val 112500"/>
              <a:gd name="adj4" fmla="val -3833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1 18"/>
          <p:cNvSpPr/>
          <p:nvPr/>
        </p:nvSpPr>
        <p:spPr>
          <a:xfrm>
            <a:off x="10997131" y="5359400"/>
            <a:ext cx="3853077" cy="692030"/>
          </a:xfrm>
          <a:prstGeom prst="borderCallout1">
            <a:avLst>
              <a:gd name="adj1" fmla="val 51077"/>
              <a:gd name="adj2" fmla="val -5071"/>
              <a:gd name="adj3" fmla="val 43385"/>
              <a:gd name="adj4" fmla="val -39989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607" y="1923740"/>
            <a:ext cx="6106377" cy="6477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607" y="3591323"/>
            <a:ext cx="5525271" cy="67636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159" y="4600709"/>
            <a:ext cx="4258269" cy="47631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112" y="5394859"/>
            <a:ext cx="3991532" cy="638264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4610100" y="5359399"/>
            <a:ext cx="4470400" cy="6336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094" y="2788765"/>
            <a:ext cx="197195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13" grpId="0" animBg="1"/>
      <p:bldP spid="19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Deixando</a:t>
            </a:r>
            <a:r>
              <a:rPr lang="pt-BR" sz="44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 o desvio dependendo apenas de X</a:t>
            </a:r>
            <a:r>
              <a:rPr lang="pt-BR" sz="4400" b="1" baseline="-25000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endParaRPr baseline="-25000" dirty="0">
              <a:solidFill>
                <a:schemeClr val="tx1"/>
              </a:solidFill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97" y="1747332"/>
            <a:ext cx="6733724" cy="8688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48" y="2904430"/>
            <a:ext cx="9551003" cy="24549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88" y="5635176"/>
            <a:ext cx="9307212" cy="6575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888" y="6428394"/>
            <a:ext cx="6313104" cy="69577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40" y="7337238"/>
            <a:ext cx="9835913" cy="85878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265" y="8409093"/>
            <a:ext cx="7067630" cy="50937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3245" y="6798250"/>
            <a:ext cx="3743847" cy="1419423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5105399" y="8320882"/>
            <a:ext cx="7291421" cy="73586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o Explicativo 1 20"/>
          <p:cNvSpPr/>
          <p:nvPr/>
        </p:nvSpPr>
        <p:spPr>
          <a:xfrm>
            <a:off x="12813245" y="6666073"/>
            <a:ext cx="3744056" cy="1683775"/>
          </a:xfrm>
          <a:prstGeom prst="borderCallout1">
            <a:avLst>
              <a:gd name="adj1" fmla="val 51275"/>
              <a:gd name="adj2" fmla="val -4311"/>
              <a:gd name="adj3" fmla="val 92135"/>
              <a:gd name="adj4" fmla="val -3392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5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662288" y="13164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Entendo a relação Retorno e Risc</a:t>
            </a:r>
            <a:r>
              <a:rPr lang="pt-BR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o do portfólio</a:t>
            </a:r>
            <a:endParaRPr baseline="-25000" dirty="0">
              <a:solidFill>
                <a:schemeClr val="tx1"/>
              </a:solidFill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90117788"/>
              </p:ext>
            </p:extLst>
          </p:nvPr>
        </p:nvGraphicFramePr>
        <p:xfrm>
          <a:off x="3873896" y="954068"/>
          <a:ext cx="11310144" cy="644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Imagem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5153" y="7298618"/>
            <a:ext cx="7067630" cy="509379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1480800" y="7398525"/>
            <a:ext cx="584200" cy="409472"/>
          </a:xfrm>
          <a:prstGeom prst="ellipse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198" y="8024885"/>
            <a:ext cx="316274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Graphic spid="13" grpId="0">
        <p:bldAsOne/>
      </p:bldGraphic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55" y="6781800"/>
            <a:ext cx="6525536" cy="485843"/>
          </a:xfrm>
          <a:prstGeom prst="rect">
            <a:avLst/>
          </a:prstGeom>
        </p:spPr>
      </p:pic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Entendendo com um exemplo</a:t>
            </a:r>
            <a:endParaRPr baseline="-25000" dirty="0">
              <a:solidFill>
                <a:schemeClr val="tx1"/>
              </a:solidFill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0202"/>
              </p:ext>
            </p:extLst>
          </p:nvPr>
        </p:nvGraphicFramePr>
        <p:xfrm>
          <a:off x="2756450" y="2411360"/>
          <a:ext cx="5396949" cy="271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983"/>
                <a:gridCol w="1798983"/>
                <a:gridCol w="1798983"/>
              </a:tblGrid>
              <a:tr h="906480">
                <a:tc>
                  <a:txBody>
                    <a:bodyPr/>
                    <a:lstStyle/>
                    <a:p>
                      <a:endParaRPr lang="pt-BR" sz="20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20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20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20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20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90648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Coronel Motors (C)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90648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 smtClean="0">
                          <a:latin typeface="PT Sans" panose="020B0604020202020204" charset="0"/>
                        </a:rPr>
                        <a:t>Eletropedro</a:t>
                      </a:r>
                      <a:r>
                        <a:rPr lang="pt-BR" sz="2000" b="1" dirty="0" smtClean="0">
                          <a:latin typeface="PT Sans" panose="020B0604020202020204" charset="0"/>
                        </a:rPr>
                        <a:t> (E)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59098"/>
              </p:ext>
            </p:extLst>
          </p:nvPr>
        </p:nvGraphicFramePr>
        <p:xfrm>
          <a:off x="10230782" y="3771080"/>
          <a:ext cx="3234266" cy="3386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133"/>
                <a:gridCol w="1617133"/>
              </a:tblGrid>
              <a:tr h="677333">
                <a:tc gridSpan="2"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PT Sans" panose="020B0604020202020204" charset="0"/>
                        </a:rPr>
                        <a:t>Coeficiente</a:t>
                      </a:r>
                      <a:r>
                        <a:rPr lang="pt-BR" sz="2000" baseline="0" dirty="0" smtClean="0">
                          <a:latin typeface="PT Sans" panose="020B0604020202020204" charset="0"/>
                        </a:rPr>
                        <a:t> de correlação</a:t>
                      </a:r>
                      <a:endParaRPr lang="pt-BR" sz="20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Caso 1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1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Caso 2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-1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Caso 3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0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Caso 4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latin typeface="PT Sans" panose="020B0604020202020204" charset="0"/>
                        </a:rPr>
                        <a:t>0.5</a:t>
                      </a:r>
                      <a:endParaRPr lang="pt-BR" sz="20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Conector angulado 4"/>
          <p:cNvCxnSpPr/>
          <p:nvPr/>
        </p:nvCxnSpPr>
        <p:spPr>
          <a:xfrm flipV="1">
            <a:off x="7912100" y="5562600"/>
            <a:ext cx="1866900" cy="1219200"/>
          </a:xfrm>
          <a:prstGeom prst="bentConnector3">
            <a:avLst>
              <a:gd name="adj1" fmla="val 34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7758502" y="6915192"/>
            <a:ext cx="519246" cy="244458"/>
          </a:xfrm>
          <a:prstGeom prst="ellipse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3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Google Shape;300;p46"/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Calibri"/>
                  <a:buNone/>
                </a:pPr>
                <a:r>
                  <a:rPr lang="pt-BR" sz="4400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Caso 1: Correlação positiva perfeita (</a:t>
                </a:r>
                <a14:m>
                  <m:oMath xmlns:m="http://schemas.openxmlformats.org/officeDocument/2006/math">
                    <m:r>
                      <a:rPr lang="pt-BR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𝝆</m:t>
                    </m:r>
                    <m:r>
                      <a:rPr lang="pt-BR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= +</m:t>
                    </m:r>
                    <m:r>
                      <a:rPr lang="pt-BR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𝟏</m:t>
                    </m:r>
                    <m:r>
                      <a:rPr lang="pt-BR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)</m:t>
                    </m:r>
                  </m:oMath>
                </a14:m>
                <a:endParaRPr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Google Shape;300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blipFill rotWithShape="0">
                <a:blip r:embed="rId3"/>
                <a:stretch>
                  <a:fillRect l="-1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68" y="1937832"/>
            <a:ext cx="9263077" cy="19229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68" y="4762363"/>
            <a:ext cx="9896374" cy="17444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960" y="5740846"/>
            <a:ext cx="4147290" cy="681255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8129454" y="2864795"/>
            <a:ext cx="584200" cy="409472"/>
          </a:xfrm>
          <a:prstGeom prst="ellipse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58" y="6698122"/>
            <a:ext cx="8124396" cy="509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498" y="7732044"/>
            <a:ext cx="3777055" cy="5877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8129454" y="5612593"/>
            <a:ext cx="4189546" cy="9442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659654" y="7521444"/>
            <a:ext cx="4144745" cy="97168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 1 10"/>
          <p:cNvSpPr/>
          <p:nvPr/>
        </p:nvSpPr>
        <p:spPr>
          <a:xfrm>
            <a:off x="12319000" y="7182530"/>
            <a:ext cx="4686300" cy="1402670"/>
          </a:xfrm>
          <a:prstGeom prst="borderCallout1">
            <a:avLst>
              <a:gd name="adj1" fmla="val 18750"/>
              <a:gd name="adj2" fmla="val -8333"/>
              <a:gd name="adj3" fmla="val -42128"/>
              <a:gd name="adj4" fmla="val -3771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>
            <a:off x="10089605" y="7725115"/>
            <a:ext cx="175949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7900" y="7324980"/>
            <a:ext cx="4496427" cy="112410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1748" y="3755584"/>
            <a:ext cx="7468642" cy="76210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81600" y="3860800"/>
            <a:ext cx="901700" cy="581778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578713" y="4664814"/>
            <a:ext cx="550741" cy="581778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6440012" y="3860717"/>
            <a:ext cx="2688490" cy="581778"/>
          </a:xfrm>
          <a:prstGeom prst="rect">
            <a:avLst/>
          </a:prstGeom>
          <a:solidFill>
            <a:srgbClr val="FF00FF">
              <a:alpha val="42000"/>
            </a:srgbClr>
          </a:solidFill>
          <a:ln>
            <a:solidFill>
              <a:srgbClr val="FF00F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8378535" y="4645860"/>
            <a:ext cx="749967" cy="581778"/>
          </a:xfrm>
          <a:prstGeom prst="rect">
            <a:avLst/>
          </a:prstGeom>
          <a:solidFill>
            <a:srgbClr val="FF00FF">
              <a:alpha val="42000"/>
            </a:srgbClr>
          </a:solidFill>
          <a:ln>
            <a:solidFill>
              <a:srgbClr val="FF00F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494664" y="3875020"/>
            <a:ext cx="1892102" cy="581778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9477574" y="4645860"/>
            <a:ext cx="342323" cy="581778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38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12" grpId="0" animBg="1"/>
      <p:bldP spid="10" grpId="0" animBg="1"/>
      <p:bldP spid="16" grpId="0" animBg="1"/>
      <p:bldP spid="11" grpId="0" animBg="1"/>
      <p:bldP spid="5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reta 12"/>
          <p:cNvCxnSpPr/>
          <p:nvPr/>
        </p:nvCxnSpPr>
        <p:spPr>
          <a:xfrm flipV="1">
            <a:off x="11097362" y="7889959"/>
            <a:ext cx="52671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95;p34"/>
          <p:cNvSpPr txBox="1"/>
          <p:nvPr/>
        </p:nvSpPr>
        <p:spPr>
          <a:xfrm>
            <a:off x="11206929" y="4162818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14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" name="Google Shape;195;p34"/>
          <p:cNvSpPr txBox="1"/>
          <p:nvPr/>
        </p:nvSpPr>
        <p:spPr>
          <a:xfrm>
            <a:off x="11308530" y="5704820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i="0" u="none" strike="noStrike" cap="none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8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993" y="7894638"/>
            <a:ext cx="414148" cy="469367"/>
          </a:xfrm>
          <a:prstGeom prst="rect">
            <a:avLst/>
          </a:prstGeom>
        </p:spPr>
      </p:pic>
      <p:sp>
        <p:nvSpPr>
          <p:cNvPr id="26" name="Google Shape;195;p34"/>
          <p:cNvSpPr txBox="1"/>
          <p:nvPr/>
        </p:nvSpPr>
        <p:spPr>
          <a:xfrm>
            <a:off x="14677416" y="7993474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6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916288" y="483682"/>
            <a:ext cx="15754350" cy="14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Obtend</a:t>
            </a:r>
            <a:r>
              <a:rPr lang="pt-BR" b="1" dirty="0" smtClean="0">
                <a:solidFill>
                  <a:schemeClr val="tx1"/>
                </a:solidFill>
                <a:latin typeface="PT Sans" panose="020B0604020202020204" charset="0"/>
                <a:ea typeface="PT Sans"/>
                <a:cs typeface="PT Sans"/>
                <a:sym typeface="PT Sans"/>
              </a:rPr>
              <a:t>o o retorno da carteira a partir do risco da carteira</a:t>
            </a:r>
            <a:endParaRPr baseline="-25000" dirty="0">
              <a:solidFill>
                <a:schemeClr val="tx1"/>
              </a:solidFill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8" y="1937832"/>
            <a:ext cx="9556478" cy="14784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88" y="3931344"/>
            <a:ext cx="8502856" cy="158045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639" y="6026844"/>
            <a:ext cx="5329474" cy="123755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70400" y="6604000"/>
            <a:ext cx="1951713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Explicativo 1 5"/>
          <p:cNvSpPr/>
          <p:nvPr/>
        </p:nvSpPr>
        <p:spPr>
          <a:xfrm rot="10800000">
            <a:off x="3175000" y="7485956"/>
            <a:ext cx="1473200" cy="711200"/>
          </a:xfrm>
          <a:prstGeom prst="borderCallout1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786" y="7656154"/>
            <a:ext cx="1319627" cy="370804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 flipV="1">
            <a:off x="11674263" y="3132139"/>
            <a:ext cx="0" cy="530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95;p34"/>
          <p:cNvSpPr txBox="1"/>
          <p:nvPr/>
        </p:nvSpPr>
        <p:spPr>
          <a:xfrm>
            <a:off x="13039698" y="8020415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3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4662" y="3018003"/>
            <a:ext cx="447737" cy="466790"/>
          </a:xfrm>
          <a:prstGeom prst="rect">
            <a:avLst/>
          </a:prstGeom>
        </p:spPr>
      </p:pic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91397"/>
              </p:ext>
            </p:extLst>
          </p:nvPr>
        </p:nvGraphicFramePr>
        <p:xfrm>
          <a:off x="14469039" y="1820608"/>
          <a:ext cx="2457375" cy="1614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25"/>
                <a:gridCol w="819125"/>
                <a:gridCol w="819125"/>
              </a:tblGrid>
              <a:tr h="821373">
                <a:tc>
                  <a:txBody>
                    <a:bodyPr/>
                    <a:lstStyle/>
                    <a:p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Retorno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esperado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PT Sans" panose="020B0604020202020204" charset="0"/>
                        </a:rPr>
                        <a:t>Desvio</a:t>
                      </a:r>
                      <a:r>
                        <a:rPr lang="pt-BR" sz="1200" baseline="0" dirty="0" smtClean="0">
                          <a:latin typeface="PT Sans" panose="020B0604020202020204" charset="0"/>
                        </a:rPr>
                        <a:t> padrão</a:t>
                      </a:r>
                      <a:endParaRPr lang="pt-BR" sz="1200" dirty="0">
                        <a:latin typeface="PT Sans" panose="020B060402020202020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396359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C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14%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6%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  <a:tr h="396359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E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8%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latin typeface="PT Sans" panose="020B0604020202020204" charset="0"/>
                        </a:rPr>
                        <a:t>3%</a:t>
                      </a:r>
                      <a:endParaRPr lang="pt-BR" sz="1200" b="1" dirty="0">
                        <a:latin typeface="PT Sans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13139402" y="7816493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rot="5400000">
            <a:off x="11674262" y="5802292"/>
            <a:ext cx="0" cy="136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11606082" y="4320672"/>
            <a:ext cx="3158920" cy="3642146"/>
            <a:chOff x="11606082" y="4320672"/>
            <a:chExt cx="3158920" cy="3642146"/>
          </a:xfrm>
        </p:grpSpPr>
        <p:cxnSp>
          <p:nvCxnSpPr>
            <p:cNvPr id="22" name="Conector reto 21"/>
            <p:cNvCxnSpPr/>
            <p:nvPr/>
          </p:nvCxnSpPr>
          <p:spPr>
            <a:xfrm>
              <a:off x="14765002" y="7826459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rot="5400000">
              <a:off x="11674262" y="4252492"/>
              <a:ext cx="0" cy="1363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ector reto 20"/>
          <p:cNvCxnSpPr/>
          <p:nvPr/>
        </p:nvCxnSpPr>
        <p:spPr>
          <a:xfrm>
            <a:off x="13138688" y="5917935"/>
            <a:ext cx="0" cy="19667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rot="5400000">
            <a:off x="12410898" y="5184502"/>
            <a:ext cx="0" cy="1368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11674261" y="4320671"/>
            <a:ext cx="3060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14771299" y="4320673"/>
            <a:ext cx="0" cy="36007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 flipH="1">
            <a:off x="13134832" y="4320671"/>
            <a:ext cx="1617470" cy="15478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Google Shape;195;p34"/>
          <p:cNvSpPr txBox="1"/>
          <p:nvPr/>
        </p:nvSpPr>
        <p:spPr>
          <a:xfrm>
            <a:off x="12958407" y="5541571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E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" name="Google Shape;195;p34"/>
          <p:cNvSpPr txBox="1"/>
          <p:nvPr/>
        </p:nvSpPr>
        <p:spPr>
          <a:xfrm>
            <a:off x="14565550" y="4022794"/>
            <a:ext cx="1457517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900" b="1" dirty="0" smtClean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C</a:t>
            </a:r>
            <a:endParaRPr sz="1900" b="1" i="0" u="none" strike="noStrike" cap="none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4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  <p:bldP spid="26" grpId="0"/>
      <p:bldP spid="300" grpId="0"/>
      <p:bldP spid="5" grpId="0" animBg="1"/>
      <p:bldP spid="6" grpId="0" animBg="1"/>
      <p:bldP spid="14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Google Shape;300;p46"/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/>
                <a:r>
                  <a:rPr lang="pt-BR" b="1" dirty="0" smtClean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Caso 2: Correlação negativa </a:t>
                </a:r>
                <a:r>
                  <a:rPr lang="pt-BR" b="1" dirty="0">
                    <a:solidFill>
                      <a:schemeClr val="tx1"/>
                    </a:solidFill>
                    <a:latin typeface="PT Sans" panose="020B0604020202020204" charset="0"/>
                    <a:ea typeface="PT Sans"/>
                    <a:cs typeface="PT Sans"/>
                    <a:sym typeface="PT Sans"/>
                  </a:rPr>
                  <a:t>perfeita (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𝝆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=−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𝟏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/>
                        <a:sym typeface="PT Sans"/>
                      </a:rPr>
                      <m:t>)</m:t>
                    </m:r>
                  </m:oMath>
                </a14:m>
                <a:endParaRPr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Google Shape;300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916288" y="483682"/>
                <a:ext cx="15754350" cy="1454150"/>
              </a:xfrm>
              <a:prstGeom prst="rect">
                <a:avLst/>
              </a:prstGeom>
              <a:blipFill rotWithShape="0">
                <a:blip r:embed="rId4"/>
                <a:stretch>
                  <a:fillRect l="-1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Google Shape;302;p46"/>
          <p:cNvSpPr/>
          <p:nvPr/>
        </p:nvSpPr>
        <p:spPr>
          <a:xfrm>
            <a:off x="2902226" y="9194248"/>
            <a:ext cx="14657112" cy="681589"/>
          </a:xfrm>
          <a:prstGeom prst="rect">
            <a:avLst/>
          </a:prstGeom>
          <a:gradFill>
            <a:gsLst>
              <a:gs pos="0">
                <a:srgbClr val="001737"/>
              </a:gs>
              <a:gs pos="22000">
                <a:srgbClr val="001737"/>
              </a:gs>
              <a:gs pos="52000">
                <a:srgbClr val="01507C"/>
              </a:gs>
              <a:gs pos="83500">
                <a:srgbClr val="048086"/>
              </a:gs>
              <a:gs pos="100000">
                <a:srgbClr val="05A6A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/>
          <p:nvPr/>
        </p:nvSpPr>
        <p:spPr>
          <a:xfrm>
            <a:off x="2186607" y="9194248"/>
            <a:ext cx="1139687" cy="681590"/>
          </a:xfrm>
          <a:prstGeom prst="parallelogram">
            <a:avLst>
              <a:gd name="adj" fmla="val 52221"/>
            </a:avLst>
          </a:prstGeom>
          <a:solidFill>
            <a:srgbClr val="0017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90" y="1819954"/>
            <a:ext cx="8915874" cy="192654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001" y="3746500"/>
            <a:ext cx="8084375" cy="7747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42" y="4872340"/>
            <a:ext cx="8640386" cy="16300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842" y="6674810"/>
            <a:ext cx="7941818" cy="1440490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883376" y="6502400"/>
            <a:ext cx="6787262" cy="2422386"/>
            <a:chOff x="9883376" y="6502400"/>
            <a:chExt cx="6787262" cy="2422386"/>
          </a:xfrm>
        </p:grpSpPr>
        <p:graphicFrame>
          <p:nvGraphicFramePr>
            <p:cNvPr id="6" name="Diagrama 5"/>
            <p:cNvGraphicFramePr/>
            <p:nvPr>
              <p:extLst>
                <p:ext uri="{D42A27DB-BD31-4B8C-83A1-F6EECF244321}">
                  <p14:modId xmlns:p14="http://schemas.microsoft.com/office/powerpoint/2010/main" val="1612588015"/>
                </p:ext>
              </p:extLst>
            </p:nvPr>
          </p:nvGraphicFramePr>
          <p:xfrm>
            <a:off x="9883376" y="6502400"/>
            <a:ext cx="6787262" cy="242238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808486" y="8115300"/>
              <a:ext cx="3677163" cy="447737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103801" y="6851592"/>
              <a:ext cx="3086531" cy="41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5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3562</TotalTime>
  <Words>474</Words>
  <Application>Microsoft Office PowerPoint</Application>
  <PresentationFormat>Personalizar</PresentationFormat>
  <Paragraphs>192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PT Sans</vt:lpstr>
      <vt:lpstr>Calibri</vt:lpstr>
      <vt:lpstr>Times New Roman</vt:lpstr>
      <vt:lpstr>Arial</vt:lpstr>
      <vt:lpstr>Cambria Math</vt:lpstr>
      <vt:lpstr>Titillium Web ExtraLight</vt:lpstr>
      <vt:lpstr>Personalizar design</vt:lpstr>
      <vt:lpstr>Delineamento de Carteiras Eficientes</vt:lpstr>
      <vt:lpstr>Apresentação do PowerPoint</vt:lpstr>
      <vt:lpstr>Deixando o retorno dependendo apenas de XA</vt:lpstr>
      <vt:lpstr>Deixando o desvio dependendo apenas de XA</vt:lpstr>
      <vt:lpstr>Entendo a relação Retorno e Risco do portfólio</vt:lpstr>
      <vt:lpstr>Entendendo com um exemplo</vt:lpstr>
      <vt:lpstr>Caso 1: Correlação positiva perfeita (ρ= +1)</vt:lpstr>
      <vt:lpstr>Obtendo o retorno da carteira a partir do risco da carteira</vt:lpstr>
      <vt:lpstr>Caso 2: Correlação negativa perfeita (ρ=-1)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dc:creator>Maisa</dc:creator>
  <cp:lastModifiedBy>Conta da Microsoft</cp:lastModifiedBy>
  <cp:revision>65</cp:revision>
  <dcterms:modified xsi:type="dcterms:W3CDTF">2022-12-10T15:16:40Z</dcterms:modified>
</cp:coreProperties>
</file>